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6"/>
  </p:notesMasterIdLst>
  <p:sldIdLst>
    <p:sldId id="298" r:id="rId2"/>
    <p:sldId id="301" r:id="rId3"/>
    <p:sldId id="312" r:id="rId4"/>
    <p:sldId id="313" r:id="rId5"/>
    <p:sldId id="314" r:id="rId6"/>
    <p:sldId id="315" r:id="rId7"/>
    <p:sldId id="306" r:id="rId8"/>
    <p:sldId id="316" r:id="rId9"/>
    <p:sldId id="307" r:id="rId10"/>
    <p:sldId id="318" r:id="rId11"/>
    <p:sldId id="308" r:id="rId12"/>
    <p:sldId id="319" r:id="rId13"/>
    <p:sldId id="320" r:id="rId14"/>
    <p:sldId id="311" r:id="rId15"/>
  </p:sldIdLst>
  <p:sldSz cx="10693400" cy="7561263"/>
  <p:notesSz cx="6797675" cy="9926638"/>
  <p:defaultTextStyle>
    <a:defPPr>
      <a:defRPr lang="ru-RU"/>
    </a:defPPr>
    <a:lvl1pPr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520700" indent="-63500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1042988" indent="-1285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563688" indent="-192088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2085975" indent="-257175" algn="l" defTabSz="1042988" rtl="0" fontAlgn="base">
      <a:spcBef>
        <a:spcPct val="0"/>
      </a:spcBef>
      <a:spcAft>
        <a:spcPct val="0"/>
      </a:spcAft>
      <a:defRPr sz="21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2100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382">
          <p15:clr>
            <a:srgbClr val="A4A3A4"/>
          </p15:clr>
        </p15:guide>
        <p15:guide id="2" orient="horz" pos="1116">
          <p15:clr>
            <a:srgbClr val="A4A3A4"/>
          </p15:clr>
        </p15:guide>
        <p15:guide id="3" orient="horz" pos="348">
          <p15:clr>
            <a:srgbClr val="A4A3A4"/>
          </p15:clr>
        </p15:guide>
        <p15:guide id="4" orient="horz" pos="4470">
          <p15:clr>
            <a:srgbClr val="A4A3A4"/>
          </p15:clr>
        </p15:guide>
        <p15:guide id="5" pos="3368">
          <p15:clr>
            <a:srgbClr val="A4A3A4"/>
          </p15:clr>
        </p15:guide>
        <p15:guide id="6" pos="828">
          <p15:clr>
            <a:srgbClr val="A4A3A4"/>
          </p15:clr>
        </p15:guide>
        <p15:guide id="7" pos="1824">
          <p15:clr>
            <a:srgbClr val="A4A3A4"/>
          </p15:clr>
        </p15:guide>
        <p15:guide id="8" pos="6011">
          <p15:clr>
            <a:srgbClr val="A4A3A4"/>
          </p15:clr>
        </p15:guide>
        <p15:guide id="9" pos="6456">
          <p15:clr>
            <a:srgbClr val="A4A3A4"/>
          </p15:clr>
        </p15:guide>
        <p15:guide id="10" pos="60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00FF00"/>
    <a:srgbClr val="33CC33"/>
    <a:srgbClr val="005AA9"/>
    <a:srgbClr val="D4D901"/>
    <a:srgbClr val="504F53"/>
    <a:srgbClr val="8D8C9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9248" autoAdjust="0"/>
    <p:restoredTop sz="98400" autoAdjust="0"/>
  </p:normalViewPr>
  <p:slideViewPr>
    <p:cSldViewPr>
      <p:cViewPr>
        <p:scale>
          <a:sx n="80" d="100"/>
          <a:sy n="80" d="100"/>
        </p:scale>
        <p:origin x="-1590" y="-144"/>
      </p:cViewPr>
      <p:guideLst>
        <p:guide orient="horz" pos="2382"/>
        <p:guide orient="horz" pos="1116"/>
        <p:guide orient="horz" pos="348"/>
        <p:guide orient="horz" pos="4470"/>
        <p:guide pos="3368"/>
        <p:guide pos="828"/>
        <p:guide pos="1824"/>
        <p:guide pos="6011"/>
        <p:guide pos="6456"/>
        <p:guide pos="606"/>
      </p:guideLst>
    </p:cSldViewPr>
  </p:slideViewPr>
  <p:outlineViewPr>
    <p:cViewPr>
      <p:scale>
        <a:sx n="33" d="100"/>
        <a:sy n="33" d="100"/>
      </p:scale>
      <p:origin x="42" y="3882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 2017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 2017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ADB51EFB-542D-40B9-BDE0-C8AF4732028A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размер доходов для организаций, желающих перейти на УСН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15598B-D58A-4A18-A647-65FC8B24CF75}" type="parTrans" cxnId="{B62D649F-1CC7-4FDC-BBB2-D04D88F745DC}">
      <dgm:prSet/>
      <dgm:spPr/>
      <dgm:t>
        <a:bodyPr/>
        <a:lstStyle/>
        <a:p>
          <a:endParaRPr lang="ru-RU"/>
        </a:p>
      </dgm:t>
    </dgm:pt>
    <dgm:pt modelId="{8F2F300B-C0DC-4082-AC98-9D09B0D30807}" type="sibTrans" cxnId="{B62D649F-1CC7-4FDC-BBB2-D04D88F745DC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/>
      <dgm:spPr>
        <a:solidFill>
          <a:srgbClr val="0070C0"/>
        </a:solidFill>
      </dgm:spPr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размер дохода, при превышении которого налогоплательщик утрачивает право на УСН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/>
      <dgm:spPr>
        <a:solidFill>
          <a:srgbClr val="0070C0"/>
        </a:solidFill>
      </dgm:spPr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 стоимость основных средств для организаций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5" custFlipVert="0" custScaleX="25984" custScaleY="6677" custLinFactY="-44786" custLinFactNeighborX="-29134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5" custFlipVert="0" custScaleX="21260" custScaleY="7422" custLinFactY="-29318" custLinFactNeighborX="2904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DFF637C8-00A2-476D-B084-5A7C89DC5C30}" type="pres">
      <dgm:prSet presAssocID="{ADB51EFB-542D-40B9-BDE0-C8AF4732028A}" presName="parentText" presStyleLbl="node1" presStyleIdx="2" presStyleCnt="5" custFlipVert="0" custScaleX="83834" custScaleY="8595" custLinFactY="-29190" custLinFactNeighborX="3728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3B1F8-3372-4574-81C3-396BD2D68ECC}" type="pres">
      <dgm:prSet presAssocID="{8F2F300B-C0DC-4082-AC98-9D09B0D30807}" presName="spacer" presStyleCnt="0"/>
      <dgm:spPr/>
    </dgm:pt>
    <dgm:pt modelId="{CD9D12A2-5680-42A3-BEE4-243DDEAEA0D5}" type="pres">
      <dgm:prSet presAssocID="{8E7ADC4E-F82E-4201-9262-37CB15F6740E}" presName="parentText" presStyleLbl="node1" presStyleIdx="3" presStyleCnt="5" custFlipVert="0" custScaleX="70686" custScaleY="10932" custLinFactY="-11310" custLinFactNeighborX="3149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4" presStyleCnt="5" custFlipVert="0" custScaleX="58449" custScaleY="10165" custLinFactNeighborX="5996" custLinFactNeighborY="7637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AA8C2F-7CF7-43C2-B575-E860A225ABFB}" type="presOf" srcId="{DC08C01C-C09D-42BE-8E60-4B86E07EC159}" destId="{AEF969D8-0664-4290-A750-16734DB0E636}" srcOrd="0" destOrd="0" presId="urn:microsoft.com/office/officeart/2005/8/layout/vList2"/>
    <dgm:cxn modelId="{17762CD1-F5AE-4E29-9FD8-A1A38C20D2B3}" type="presOf" srcId="{271C5E5E-56D2-42F1-84F0-FB34F39A9A5D}" destId="{0AFB6010-9BF9-4005-A370-0091FD66796B}" srcOrd="0" destOrd="0" presId="urn:microsoft.com/office/officeart/2005/8/layout/vList2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7FB4D3BD-9BA3-4014-9B77-E3DB4F9FEE5D}" type="presOf" srcId="{A7A29D27-69FC-4D24-95E1-B99969B0B2D5}" destId="{8126654F-8B6E-499F-A04F-B08B88A858B0}" srcOrd="0" destOrd="0" presId="urn:microsoft.com/office/officeart/2005/8/layout/vList2"/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B62D649F-1CC7-4FDC-BBB2-D04D88F745DC}" srcId="{50604F67-ED5D-4B13-AD72-C57409D22C56}" destId="{ADB51EFB-542D-40B9-BDE0-C8AF4732028A}" srcOrd="2" destOrd="0" parTransId="{9B15598B-D58A-4A18-A647-65FC8B24CF75}" sibTransId="{8F2F300B-C0DC-4082-AC98-9D09B0D30807}"/>
    <dgm:cxn modelId="{B05341B5-2C93-4A59-AF58-2908C02E9267}" srcId="{50604F67-ED5D-4B13-AD72-C57409D22C56}" destId="{8E7ADC4E-F82E-4201-9262-37CB15F6740E}" srcOrd="3" destOrd="0" parTransId="{F1FBBEA0-4A06-4639-9250-732008D5F3B9}" sibTransId="{F54461ED-BB95-4B39-96F7-642BE705EA7A}"/>
    <dgm:cxn modelId="{A973BC01-2336-47F0-B89D-50F3E1D2D885}" srcId="{50604F67-ED5D-4B13-AD72-C57409D22C56}" destId="{732B9D73-BF01-4EDD-ACA6-46EEA3814668}" srcOrd="4" destOrd="0" parTransId="{DBA08E7D-607B-414F-90B1-49FC1600D639}" sibTransId="{91C98556-D58B-49EC-84D6-CF6AB4E4F761}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99CD96F3-96B3-4EDB-860C-329816E588C2}" type="presOf" srcId="{ADB51EFB-542D-40B9-BDE0-C8AF4732028A}" destId="{DFF637C8-00A2-476D-B084-5A7C89DC5C30}" srcOrd="0" destOrd="0" presId="urn:microsoft.com/office/officeart/2005/8/layout/vList2"/>
    <dgm:cxn modelId="{C554BD79-E203-442D-AF19-A352F7BB9CB9}" type="presOf" srcId="{8E7ADC4E-F82E-4201-9262-37CB15F6740E}" destId="{CD9D12A2-5680-42A3-BEE4-243DDEAEA0D5}" srcOrd="0" destOrd="0" presId="urn:microsoft.com/office/officeart/2005/8/layout/vList2"/>
    <dgm:cxn modelId="{B76CEB4B-ADAD-4BC4-A7B7-D4F3AAA2844D}" type="presOf" srcId="{732B9D73-BF01-4EDD-ACA6-46EEA3814668}" destId="{8E60570C-E5EC-4BC5-AB20-07B9511F79C6}" srcOrd="0" destOrd="0" presId="urn:microsoft.com/office/officeart/2005/8/layout/vList2"/>
    <dgm:cxn modelId="{3374181F-6D2E-4009-88A8-49E2EA1C5908}" type="presOf" srcId="{50604F67-ED5D-4B13-AD72-C57409D22C56}" destId="{BC9FF879-F86C-482E-A86F-792845F09B9A}" srcOrd="0" destOrd="0" presId="urn:microsoft.com/office/officeart/2005/8/layout/vList2"/>
    <dgm:cxn modelId="{AD39BDC5-55B6-479D-9531-19A49A210781}" type="presParOf" srcId="{BC9FF879-F86C-482E-A86F-792845F09B9A}" destId="{0AFB6010-9BF9-4005-A370-0091FD66796B}" srcOrd="0" destOrd="0" presId="urn:microsoft.com/office/officeart/2005/8/layout/vList2"/>
    <dgm:cxn modelId="{52570E8A-2BC2-4A0A-9FF0-695C47A8C286}" type="presParOf" srcId="{BC9FF879-F86C-482E-A86F-792845F09B9A}" destId="{AEF969D8-0664-4290-A750-16734DB0E636}" srcOrd="1" destOrd="0" presId="urn:microsoft.com/office/officeart/2005/8/layout/vList2"/>
    <dgm:cxn modelId="{8D57A606-7261-438E-94C0-671498858C1A}" type="presParOf" srcId="{BC9FF879-F86C-482E-A86F-792845F09B9A}" destId="{8126654F-8B6E-499F-A04F-B08B88A858B0}" srcOrd="2" destOrd="0" presId="urn:microsoft.com/office/officeart/2005/8/layout/vList2"/>
    <dgm:cxn modelId="{61328C7E-1AB3-4B88-B2E0-DBD28196C07D}" type="presParOf" srcId="{BC9FF879-F86C-482E-A86F-792845F09B9A}" destId="{F764ABD3-8FAA-425C-ABAF-402D74568C2C}" srcOrd="3" destOrd="0" presId="urn:microsoft.com/office/officeart/2005/8/layout/vList2"/>
    <dgm:cxn modelId="{C03B7545-7FCA-4DA1-95FA-52EA343543A6}" type="presParOf" srcId="{BC9FF879-F86C-482E-A86F-792845F09B9A}" destId="{DFF637C8-00A2-476D-B084-5A7C89DC5C30}" srcOrd="4" destOrd="0" presId="urn:microsoft.com/office/officeart/2005/8/layout/vList2"/>
    <dgm:cxn modelId="{3AF61881-DE2A-41F5-AAF8-84C8A65B714D}" type="presParOf" srcId="{BC9FF879-F86C-482E-A86F-792845F09B9A}" destId="{CD63B1F8-3372-4574-81C3-396BD2D68ECC}" srcOrd="5" destOrd="0" presId="urn:microsoft.com/office/officeart/2005/8/layout/vList2"/>
    <dgm:cxn modelId="{FF7F0FA0-A0D6-44A4-8D03-6E2F510B1E7B}" type="presParOf" srcId="{BC9FF879-F86C-482E-A86F-792845F09B9A}" destId="{CD9D12A2-5680-42A3-BEE4-243DDEAEA0D5}" srcOrd="6" destOrd="0" presId="urn:microsoft.com/office/officeart/2005/8/layout/vList2"/>
    <dgm:cxn modelId="{18432B4B-DDA6-456F-ACEE-3D630F039BAE}" type="presParOf" srcId="{BC9FF879-F86C-482E-A86F-792845F09B9A}" destId="{C7447E79-C219-4BD4-BE4A-B687D8C16541}" srcOrd="7" destOrd="0" presId="urn:microsoft.com/office/officeart/2005/8/layout/vList2"/>
    <dgm:cxn modelId="{7AA8B854-407F-4252-A541-7F310389CB4D}" type="presParOf" srcId="{BC9FF879-F86C-482E-A86F-792845F09B9A}" destId="{8E60570C-E5EC-4BC5-AB20-07B9511F79C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Плательщики следующих налогов, взносов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3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Освобождение от  уплаты налогов</a:t>
          </a:r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4" custFlipVert="0" custScaleX="38583" custScaleY="49036" custLinFactY="-28349" custLinFactNeighborX="-2661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4" custFlipVert="1" custFlipHor="1" custScaleX="819" custScaleY="3056" custLinFactY="75522" custLinFactNeighborX="488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CD9D12A2-5680-42A3-BEE4-243DDEAEA0D5}" type="pres">
      <dgm:prSet presAssocID="{8E7ADC4E-F82E-4201-9262-37CB15F6740E}" presName="parentText" presStyleLbl="node1" presStyleIdx="2" presStyleCnt="4" custFlipVert="0" custScaleX="35434" custScaleY="46761" custLinFactY="-200394" custLinFactNeighborX="27820" custLinFactNeighborY="-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3" presStyleCnt="4" custFlipVert="1" custFlipHor="0" custScaleX="500" custScaleY="15475" custLinFactY="70323" custLinFactNeighborX="4855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B0E60038-B3C9-490D-930F-E0432C946AFC}" type="presOf" srcId="{8E7ADC4E-F82E-4201-9262-37CB15F6740E}" destId="{CD9D12A2-5680-42A3-BEE4-243DDEAEA0D5}" srcOrd="0" destOrd="0" presId="urn:microsoft.com/office/officeart/2005/8/layout/vList2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3C3BC198-CEAF-48A2-87F0-25219EE0BFA7}" type="presOf" srcId="{271C5E5E-56D2-42F1-84F0-FB34F39A9A5D}" destId="{0AFB6010-9BF9-4005-A370-0091FD66796B}" srcOrd="0" destOrd="0" presId="urn:microsoft.com/office/officeart/2005/8/layout/vList2"/>
    <dgm:cxn modelId="{E0B13086-C934-4E1D-A27E-9B7D7D652C56}" type="presOf" srcId="{732B9D73-BF01-4EDD-ACA6-46EEA3814668}" destId="{8E60570C-E5EC-4BC5-AB20-07B9511F79C6}" srcOrd="0" destOrd="0" presId="urn:microsoft.com/office/officeart/2005/8/layout/vList2"/>
    <dgm:cxn modelId="{B05341B5-2C93-4A59-AF58-2908C02E9267}" srcId="{50604F67-ED5D-4B13-AD72-C57409D22C56}" destId="{8E7ADC4E-F82E-4201-9262-37CB15F6740E}" srcOrd="2" destOrd="0" parTransId="{F1FBBEA0-4A06-4639-9250-732008D5F3B9}" sibTransId="{F54461ED-BB95-4B39-96F7-642BE705EA7A}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FEEFFAD2-F364-48D6-A2FE-5D819E3A4CB9}" type="presOf" srcId="{A7A29D27-69FC-4D24-95E1-B99969B0B2D5}" destId="{8126654F-8B6E-499F-A04F-B08B88A858B0}" srcOrd="0" destOrd="0" presId="urn:microsoft.com/office/officeart/2005/8/layout/vList2"/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4B4B9FCB-87EF-40EB-BB08-C34ABE71E562}" type="presOf" srcId="{50604F67-ED5D-4B13-AD72-C57409D22C56}" destId="{BC9FF879-F86C-482E-A86F-792845F09B9A}" srcOrd="0" destOrd="0" presId="urn:microsoft.com/office/officeart/2005/8/layout/vList2"/>
    <dgm:cxn modelId="{A973BC01-2336-47F0-B89D-50F3E1D2D885}" srcId="{50604F67-ED5D-4B13-AD72-C57409D22C56}" destId="{732B9D73-BF01-4EDD-ACA6-46EEA3814668}" srcOrd="3" destOrd="0" parTransId="{DBA08E7D-607B-414F-90B1-49FC1600D639}" sibTransId="{91C98556-D58B-49EC-84D6-CF6AB4E4F761}"/>
    <dgm:cxn modelId="{46D0FDAA-39B9-44F9-A732-9F6EE3D82FD8}" type="presOf" srcId="{DC08C01C-C09D-42BE-8E60-4B86E07EC159}" destId="{AEF969D8-0664-4290-A750-16734DB0E636}" srcOrd="0" destOrd="0" presId="urn:microsoft.com/office/officeart/2005/8/layout/vList2"/>
    <dgm:cxn modelId="{5AC19970-E497-4FEA-ABA5-F079CC4E54FB}" type="presParOf" srcId="{BC9FF879-F86C-482E-A86F-792845F09B9A}" destId="{0AFB6010-9BF9-4005-A370-0091FD66796B}" srcOrd="0" destOrd="0" presId="urn:microsoft.com/office/officeart/2005/8/layout/vList2"/>
    <dgm:cxn modelId="{B2EEE330-F4D1-4E52-B38B-EBCD2151FA6D}" type="presParOf" srcId="{BC9FF879-F86C-482E-A86F-792845F09B9A}" destId="{AEF969D8-0664-4290-A750-16734DB0E636}" srcOrd="1" destOrd="0" presId="urn:microsoft.com/office/officeart/2005/8/layout/vList2"/>
    <dgm:cxn modelId="{D650367B-E0E7-4224-B2A4-7E036B85E7DD}" type="presParOf" srcId="{BC9FF879-F86C-482E-A86F-792845F09B9A}" destId="{8126654F-8B6E-499F-A04F-B08B88A858B0}" srcOrd="2" destOrd="0" presId="urn:microsoft.com/office/officeart/2005/8/layout/vList2"/>
    <dgm:cxn modelId="{18675657-1332-4433-9F2F-CA571A818A0F}" type="presParOf" srcId="{BC9FF879-F86C-482E-A86F-792845F09B9A}" destId="{F764ABD3-8FAA-425C-ABAF-402D74568C2C}" srcOrd="3" destOrd="0" presId="urn:microsoft.com/office/officeart/2005/8/layout/vList2"/>
    <dgm:cxn modelId="{1E4A3494-BDDA-44F0-84BE-F79CE184239B}" type="presParOf" srcId="{BC9FF879-F86C-482E-A86F-792845F09B9A}" destId="{CD9D12A2-5680-42A3-BEE4-243DDEAEA0D5}" srcOrd="4" destOrd="0" presId="urn:microsoft.com/office/officeart/2005/8/layout/vList2"/>
    <dgm:cxn modelId="{C241A332-F4ED-48A7-A673-A3C3B108CC02}" type="presParOf" srcId="{BC9FF879-F86C-482E-A86F-792845F09B9A}" destId="{C7447E79-C219-4BD4-BE4A-B687D8C16541}" srcOrd="5" destOrd="0" presId="urn:microsoft.com/office/officeart/2005/8/layout/vList2"/>
    <dgm:cxn modelId="{A12D3354-5695-4559-8682-85901B5B2DA8}" type="presParOf" srcId="{BC9FF879-F86C-482E-A86F-792845F09B9A}" destId="{8E60570C-E5EC-4BC5-AB20-07B9511F79C6}" srcOrd="6" destOrd="0" presId="urn:microsoft.com/office/officeart/2005/8/layout/vList2"/>
  </dgm:cxnLst>
  <dgm:bg/>
  <dgm:whole>
    <a:ln>
      <a:solidFill>
        <a:schemeClr val="lt1">
          <a:hueOff val="0"/>
          <a:satOff val="0"/>
          <a:lumOff val="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chemeClr val="bg1">
            <a:lumMod val="85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1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1800" b="1" dirty="0" smtClean="0"/>
            <a:t>Закон РА от 03.07.2009 года № 26-РЗ </a:t>
          </a:r>
        </a:p>
        <a:p>
          <a:pPr algn="ctr"/>
          <a:r>
            <a:rPr lang="ru-RU" sz="1800" b="1" dirty="0" smtClean="0"/>
            <a:t>«Об установлении дифференцированной налоговой ставки по</a:t>
          </a:r>
          <a:endParaRPr lang="ru-RU" sz="1800" dirty="0" smtClean="0"/>
        </a:p>
        <a:p>
          <a:pPr algn="ctr"/>
          <a:r>
            <a:rPr lang="ru-RU" sz="1800" b="1" dirty="0" smtClean="0"/>
            <a:t>налогу, взимаемому в связи с применением УСН, для отдельных категорий</a:t>
          </a:r>
          <a:endParaRPr lang="ru-RU" sz="1800" dirty="0" smtClean="0"/>
        </a:p>
        <a:p>
          <a:pPr algn="ctr"/>
          <a:r>
            <a:rPr lang="ru-RU" sz="1800" b="1" dirty="0" smtClean="0"/>
            <a:t>налогоплательщиков, выбравших в качестве объекта</a:t>
          </a:r>
          <a:endParaRPr lang="ru-RU" sz="1800" dirty="0" smtClean="0"/>
        </a:p>
        <a:p>
          <a:pPr algn="ctr"/>
          <a:r>
            <a:rPr lang="ru-RU" sz="1800" b="1" dirty="0" smtClean="0"/>
            <a:t>налогообложения доходы, уменьшенные на величину расходов</a:t>
          </a:r>
          <a:endParaRPr lang="ru-RU" sz="18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4" custFlipVert="0" custScaleX="100000" custScaleY="104050" custLinFactNeighborY="-7909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4" custFlipVert="1" custFlipHor="1" custScaleX="819" custScaleY="3056" custLinFactY="75522" custLinFactNeighborX="4880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CD9D12A2-5680-42A3-BEE4-243DDEAEA0D5}" type="pres">
      <dgm:prSet presAssocID="{8E7ADC4E-F82E-4201-9262-37CB15F6740E}" presName="parentText" presStyleLbl="node1" presStyleIdx="2" presStyleCnt="4" custFlipVert="0" custFlipHor="1" custScaleX="1681" custScaleY="8167" custLinFactY="67966" custLinFactNeighborX="4747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3" presStyleCnt="4" custFlipVert="1" custFlipHor="0" custScaleX="500" custScaleY="15475" custLinFactY="70323" custLinFactNeighborX="4855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DA4AAE6-C292-415D-940A-C1BF134F1AE7}" type="presOf" srcId="{732B9D73-BF01-4EDD-ACA6-46EEA3814668}" destId="{8E60570C-E5EC-4BC5-AB20-07B9511F79C6}" srcOrd="0" destOrd="0" presId="urn:microsoft.com/office/officeart/2005/8/layout/vList2"/>
    <dgm:cxn modelId="{2D99E830-BA2D-4835-A8B0-1249F0ABD056}" type="presOf" srcId="{8E7ADC4E-F82E-4201-9262-37CB15F6740E}" destId="{CD9D12A2-5680-42A3-BEE4-243DDEAEA0D5}" srcOrd="0" destOrd="0" presId="urn:microsoft.com/office/officeart/2005/8/layout/vList2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B05341B5-2C93-4A59-AF58-2908C02E9267}" srcId="{50604F67-ED5D-4B13-AD72-C57409D22C56}" destId="{8E7ADC4E-F82E-4201-9262-37CB15F6740E}" srcOrd="2" destOrd="0" parTransId="{F1FBBEA0-4A06-4639-9250-732008D5F3B9}" sibTransId="{F54461ED-BB95-4B39-96F7-642BE705EA7A}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CBA4C353-3199-4D25-B0F3-F6B33E9F11FC}" type="presOf" srcId="{50604F67-ED5D-4B13-AD72-C57409D22C56}" destId="{BC9FF879-F86C-482E-A86F-792845F09B9A}" srcOrd="0" destOrd="0" presId="urn:microsoft.com/office/officeart/2005/8/layout/vList2"/>
    <dgm:cxn modelId="{5E34A40C-65D6-4B5E-9E5C-3B2CCBDA22B1}" type="presOf" srcId="{DC08C01C-C09D-42BE-8E60-4B86E07EC159}" destId="{AEF969D8-0664-4290-A750-16734DB0E636}" srcOrd="0" destOrd="0" presId="urn:microsoft.com/office/officeart/2005/8/layout/vList2"/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E6420C66-182F-4CDA-829B-3C9CFA14C477}" type="presOf" srcId="{A7A29D27-69FC-4D24-95E1-B99969B0B2D5}" destId="{8126654F-8B6E-499F-A04F-B08B88A858B0}" srcOrd="0" destOrd="0" presId="urn:microsoft.com/office/officeart/2005/8/layout/vList2"/>
    <dgm:cxn modelId="{6AF05B9A-EC39-4370-915F-E2352FD977B5}" type="presOf" srcId="{271C5E5E-56D2-42F1-84F0-FB34F39A9A5D}" destId="{0AFB6010-9BF9-4005-A370-0091FD66796B}" srcOrd="0" destOrd="0" presId="urn:microsoft.com/office/officeart/2005/8/layout/vList2"/>
    <dgm:cxn modelId="{A973BC01-2336-47F0-B89D-50F3E1D2D885}" srcId="{50604F67-ED5D-4B13-AD72-C57409D22C56}" destId="{732B9D73-BF01-4EDD-ACA6-46EEA3814668}" srcOrd="3" destOrd="0" parTransId="{DBA08E7D-607B-414F-90B1-49FC1600D639}" sibTransId="{91C98556-D58B-49EC-84D6-CF6AB4E4F761}"/>
    <dgm:cxn modelId="{2873EBDD-0A68-44F7-B883-6532CD180E47}" type="presParOf" srcId="{BC9FF879-F86C-482E-A86F-792845F09B9A}" destId="{0AFB6010-9BF9-4005-A370-0091FD66796B}" srcOrd="0" destOrd="0" presId="urn:microsoft.com/office/officeart/2005/8/layout/vList2"/>
    <dgm:cxn modelId="{F739F76F-6635-4AD9-8CEF-DA8784A399B6}" type="presParOf" srcId="{BC9FF879-F86C-482E-A86F-792845F09B9A}" destId="{AEF969D8-0664-4290-A750-16734DB0E636}" srcOrd="1" destOrd="0" presId="urn:microsoft.com/office/officeart/2005/8/layout/vList2"/>
    <dgm:cxn modelId="{D12C3913-6129-4B3D-A7BF-7D87B491343A}" type="presParOf" srcId="{BC9FF879-F86C-482E-A86F-792845F09B9A}" destId="{8126654F-8B6E-499F-A04F-B08B88A858B0}" srcOrd="2" destOrd="0" presId="urn:microsoft.com/office/officeart/2005/8/layout/vList2"/>
    <dgm:cxn modelId="{23053D41-7009-4135-B286-BE3317BC91B9}" type="presParOf" srcId="{BC9FF879-F86C-482E-A86F-792845F09B9A}" destId="{F764ABD3-8FAA-425C-ABAF-402D74568C2C}" srcOrd="3" destOrd="0" presId="urn:microsoft.com/office/officeart/2005/8/layout/vList2"/>
    <dgm:cxn modelId="{2F223D2D-6C14-4404-8065-27D76B2FCAB0}" type="presParOf" srcId="{BC9FF879-F86C-482E-A86F-792845F09B9A}" destId="{CD9D12A2-5680-42A3-BEE4-243DDEAEA0D5}" srcOrd="4" destOrd="0" presId="urn:microsoft.com/office/officeart/2005/8/layout/vList2"/>
    <dgm:cxn modelId="{48A4F54B-7E99-436B-8F5C-B5B302B9D881}" type="presParOf" srcId="{BC9FF879-F86C-482E-A86F-792845F09B9A}" destId="{C7447E79-C219-4BD4-BE4A-B687D8C16541}" srcOrd="5" destOrd="0" presId="urn:microsoft.com/office/officeart/2005/8/layout/vList2"/>
    <dgm:cxn modelId="{1E8527C1-35C6-4629-A4AC-088505075704}" type="presParOf" srcId="{BC9FF879-F86C-482E-A86F-792845F09B9A}" destId="{8E60570C-E5EC-4BC5-AB20-07B9511F79C6}" srcOrd="6" destOrd="0" presId="urn:microsoft.com/office/officeart/2005/8/layout/vList2"/>
  </dgm:cxnLst>
  <dgm:bg/>
  <dgm:whole>
    <a:ln>
      <a:solidFill>
        <a:schemeClr val="lt1">
          <a:hueOff val="0"/>
          <a:satOff val="0"/>
          <a:lumOff val="0"/>
        </a:schemeClr>
      </a:solidFill>
    </a:ln>
  </dgm:whole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ADB51EFB-542D-40B9-BDE0-C8AF4732028A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суммы исчисленного налога на сумму уплаченных страховых взносов ИП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15598B-D58A-4A18-A647-65FC8B24CF75}" type="parTrans" cxnId="{B62D649F-1CC7-4FDC-BBB2-D04D88F745DC}">
      <dgm:prSet/>
      <dgm:spPr/>
      <dgm:t>
        <a:bodyPr/>
        <a:lstStyle/>
        <a:p>
          <a:endParaRPr lang="ru-RU"/>
        </a:p>
      </dgm:t>
    </dgm:pt>
    <dgm:pt modelId="{8F2F300B-C0DC-4082-AC98-9D09B0D30807}" type="sibTrans" cxnId="{B62D649F-1CC7-4FDC-BBB2-D04D88F745DC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Коэффициент – дефлятор К1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 ИП суммы исчисленного налога на расходы по приобретению ККТ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5" custFlipVert="0" custFlipHor="1" custScaleX="2476" custScaleY="9349" custLinFactY="200000" custLinFactNeighborX="-49424" custLinFactNeighborY="2618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5" custFlipVert="1" custScaleX="1278" custScaleY="7276" custLinFactY="266744" custLinFactNeighborX="49019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DFF637C8-00A2-476D-B084-5A7C89DC5C30}" type="pres">
      <dgm:prSet presAssocID="{ADB51EFB-542D-40B9-BDE0-C8AF4732028A}" presName="parentText" presStyleLbl="node1" presStyleIdx="2" presStyleCnt="5" custFlipVert="0" custScaleX="83834" custScaleY="52000" custLinFactY="-150937" custLinFactNeighborX="3771" custLinFactNeighborY="-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3B1F8-3372-4574-81C3-396BD2D68ECC}" type="pres">
      <dgm:prSet presAssocID="{8F2F300B-C0DC-4082-AC98-9D09B0D30807}" presName="spacer" presStyleCnt="0"/>
      <dgm:spPr/>
    </dgm:pt>
    <dgm:pt modelId="{CD9D12A2-5680-42A3-BEE4-243DDEAEA0D5}" type="pres">
      <dgm:prSet presAssocID="{8E7ADC4E-F82E-4201-9262-37CB15F6740E}" presName="parentText" presStyleLbl="node1" presStyleIdx="3" presStyleCnt="5" custFlipVert="0" custScaleX="70686" custScaleY="55153" custLinFactY="-7992" custLinFactNeighborX="54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4" presStyleCnt="5" custFlipVert="0" custScaleX="58449" custScaleY="67375" custLinFactY="31203" custLinFactNeighborX="2778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417DEA3-5BCA-4A8E-905A-2F06A9FE2F6D}" type="presOf" srcId="{A7A29D27-69FC-4D24-95E1-B99969B0B2D5}" destId="{8126654F-8B6E-499F-A04F-B08B88A858B0}" srcOrd="0" destOrd="0" presId="urn:microsoft.com/office/officeart/2005/8/layout/vList2"/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B05341B5-2C93-4A59-AF58-2908C02E9267}" srcId="{50604F67-ED5D-4B13-AD72-C57409D22C56}" destId="{8E7ADC4E-F82E-4201-9262-37CB15F6740E}" srcOrd="3" destOrd="0" parTransId="{F1FBBEA0-4A06-4639-9250-732008D5F3B9}" sibTransId="{F54461ED-BB95-4B39-96F7-642BE705EA7A}"/>
    <dgm:cxn modelId="{139DD229-3B34-4348-80C7-1002E26D1E5C}" type="presOf" srcId="{ADB51EFB-542D-40B9-BDE0-C8AF4732028A}" destId="{DFF637C8-00A2-476D-B084-5A7C89DC5C30}" srcOrd="0" destOrd="0" presId="urn:microsoft.com/office/officeart/2005/8/layout/vList2"/>
    <dgm:cxn modelId="{8B856E7F-F54D-4E69-9EDC-03E8C0EC8125}" type="presOf" srcId="{8E7ADC4E-F82E-4201-9262-37CB15F6740E}" destId="{CD9D12A2-5680-42A3-BEE4-243DDEAEA0D5}" srcOrd="0" destOrd="0" presId="urn:microsoft.com/office/officeart/2005/8/layout/vList2"/>
    <dgm:cxn modelId="{B62D649F-1CC7-4FDC-BBB2-D04D88F745DC}" srcId="{50604F67-ED5D-4B13-AD72-C57409D22C56}" destId="{ADB51EFB-542D-40B9-BDE0-C8AF4732028A}" srcOrd="2" destOrd="0" parTransId="{9B15598B-D58A-4A18-A647-65FC8B24CF75}" sibTransId="{8F2F300B-C0DC-4082-AC98-9D09B0D30807}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22A3D66E-D205-4D2D-A717-71E3894586AB}" type="presOf" srcId="{DC08C01C-C09D-42BE-8E60-4B86E07EC159}" destId="{AEF969D8-0664-4290-A750-16734DB0E636}" srcOrd="0" destOrd="0" presId="urn:microsoft.com/office/officeart/2005/8/layout/vList2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A973BC01-2336-47F0-B89D-50F3E1D2D885}" srcId="{50604F67-ED5D-4B13-AD72-C57409D22C56}" destId="{732B9D73-BF01-4EDD-ACA6-46EEA3814668}" srcOrd="4" destOrd="0" parTransId="{DBA08E7D-607B-414F-90B1-49FC1600D639}" sibTransId="{91C98556-D58B-49EC-84D6-CF6AB4E4F761}"/>
    <dgm:cxn modelId="{6BBCFE22-5690-4C72-BA4C-198C93205043}" type="presOf" srcId="{271C5E5E-56D2-42F1-84F0-FB34F39A9A5D}" destId="{0AFB6010-9BF9-4005-A370-0091FD66796B}" srcOrd="0" destOrd="0" presId="urn:microsoft.com/office/officeart/2005/8/layout/vList2"/>
    <dgm:cxn modelId="{94F59564-023C-4EA7-8BAC-71691E7B2815}" type="presOf" srcId="{732B9D73-BF01-4EDD-ACA6-46EEA3814668}" destId="{8E60570C-E5EC-4BC5-AB20-07B9511F79C6}" srcOrd="0" destOrd="0" presId="urn:microsoft.com/office/officeart/2005/8/layout/vList2"/>
    <dgm:cxn modelId="{D412EE6C-1AB1-4EC3-B2CF-3D47A5349EAF}" type="presOf" srcId="{50604F67-ED5D-4B13-AD72-C57409D22C56}" destId="{BC9FF879-F86C-482E-A86F-792845F09B9A}" srcOrd="0" destOrd="0" presId="urn:microsoft.com/office/officeart/2005/8/layout/vList2"/>
    <dgm:cxn modelId="{C8F2CA33-E8A7-447F-BC71-DB464C205504}" type="presParOf" srcId="{BC9FF879-F86C-482E-A86F-792845F09B9A}" destId="{0AFB6010-9BF9-4005-A370-0091FD66796B}" srcOrd="0" destOrd="0" presId="urn:microsoft.com/office/officeart/2005/8/layout/vList2"/>
    <dgm:cxn modelId="{243E5A9F-D3ED-41DE-94A9-90BAFAB802F5}" type="presParOf" srcId="{BC9FF879-F86C-482E-A86F-792845F09B9A}" destId="{AEF969D8-0664-4290-A750-16734DB0E636}" srcOrd="1" destOrd="0" presId="urn:microsoft.com/office/officeart/2005/8/layout/vList2"/>
    <dgm:cxn modelId="{E7B34AD9-8E6E-449C-BEE2-AB98CF0F9684}" type="presParOf" srcId="{BC9FF879-F86C-482E-A86F-792845F09B9A}" destId="{8126654F-8B6E-499F-A04F-B08B88A858B0}" srcOrd="2" destOrd="0" presId="urn:microsoft.com/office/officeart/2005/8/layout/vList2"/>
    <dgm:cxn modelId="{844B5D5D-3F37-42C9-A303-8148AAA791A5}" type="presParOf" srcId="{BC9FF879-F86C-482E-A86F-792845F09B9A}" destId="{F764ABD3-8FAA-425C-ABAF-402D74568C2C}" srcOrd="3" destOrd="0" presId="urn:microsoft.com/office/officeart/2005/8/layout/vList2"/>
    <dgm:cxn modelId="{5C335394-2D70-4E31-B560-EE2422D7EA2E}" type="presParOf" srcId="{BC9FF879-F86C-482E-A86F-792845F09B9A}" destId="{DFF637C8-00A2-476D-B084-5A7C89DC5C30}" srcOrd="4" destOrd="0" presId="urn:microsoft.com/office/officeart/2005/8/layout/vList2"/>
    <dgm:cxn modelId="{25E5D589-81B4-4094-AAFA-D6A18987E62B}" type="presParOf" srcId="{BC9FF879-F86C-482E-A86F-792845F09B9A}" destId="{CD63B1F8-3372-4574-81C3-396BD2D68ECC}" srcOrd="5" destOrd="0" presId="urn:microsoft.com/office/officeart/2005/8/layout/vList2"/>
    <dgm:cxn modelId="{794A641B-877F-4DD3-92B9-B68FEFFCB26A}" type="presParOf" srcId="{BC9FF879-F86C-482E-A86F-792845F09B9A}" destId="{CD9D12A2-5680-42A3-BEE4-243DDEAEA0D5}" srcOrd="6" destOrd="0" presId="urn:microsoft.com/office/officeart/2005/8/layout/vList2"/>
    <dgm:cxn modelId="{C2AEB448-FA98-4644-A403-7FB50C22C1F8}" type="presParOf" srcId="{BC9FF879-F86C-482E-A86F-792845F09B9A}" destId="{C7447E79-C219-4BD4-BE4A-B687D8C16541}" srcOrd="7" destOrd="0" presId="urn:microsoft.com/office/officeart/2005/8/layout/vList2"/>
    <dgm:cxn modelId="{33E10119-FA46-4230-9B72-1486BF0E5BE4}" type="presParOf" srcId="{BC9FF879-F86C-482E-A86F-792845F09B9A}" destId="{8E60570C-E5EC-4BC5-AB20-07B9511F79C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ADB51EFB-542D-40B9-BDE0-C8AF4732028A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Основания утраты на применение ПСН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15598B-D58A-4A18-A647-65FC8B24CF75}" type="parTrans" cxnId="{B62D649F-1CC7-4FDC-BBB2-D04D88F745DC}">
      <dgm:prSet/>
      <dgm:spPr/>
      <dgm:t>
        <a:bodyPr/>
        <a:lstStyle/>
        <a:p>
          <a:endParaRPr lang="ru-RU"/>
        </a:p>
      </dgm:t>
    </dgm:pt>
    <dgm:pt modelId="{8F2F300B-C0DC-4082-AC98-9D09B0D30807}" type="sibTrans" cxnId="{B62D649F-1CC7-4FDC-BBB2-D04D88F745DC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8B67C659-40FF-437F-8F0A-EA854F9C8242}">
      <dgm:prSet phldrT="[Текст]"/>
      <dgm:spPr>
        <a:solidFill>
          <a:srgbClr val="0070C0"/>
        </a:solidFill>
      </dgm:spPr>
      <dgm:t>
        <a:bodyPr/>
        <a:lstStyle/>
        <a:p>
          <a:r>
            <a:rPr lang="ru-RU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 ИП суммы исчисленного налога на расходы по приобретению ККТ</a:t>
          </a:r>
          <a:endParaRPr lang="ru-RU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AE6888-4A96-4B67-AC67-A49E07CAB064}" type="parTrans" cxnId="{118C84B5-585E-47F5-AB5F-649A856FE29A}">
      <dgm:prSet/>
      <dgm:spPr/>
      <dgm:t>
        <a:bodyPr/>
        <a:lstStyle/>
        <a:p>
          <a:endParaRPr lang="ru-RU"/>
        </a:p>
      </dgm:t>
    </dgm:pt>
    <dgm:pt modelId="{8F880BC5-216F-4A57-A0DD-4208E1E75CC1}" type="sibTrans" cxnId="{118C84B5-585E-47F5-AB5F-649A856FE29A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6" custFlipVert="0" custFlipHor="1" custScaleX="2476" custScaleY="9349" custLinFactY="200000" custLinFactNeighborX="-49424" custLinFactNeighborY="2618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6" custFlipVert="1" custScaleX="1278" custScaleY="7276" custLinFactY="266744" custLinFactNeighborX="49019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DFF637C8-00A2-476D-B084-5A7C89DC5C30}" type="pres">
      <dgm:prSet presAssocID="{ADB51EFB-542D-40B9-BDE0-C8AF4732028A}" presName="parentText" presStyleLbl="node1" presStyleIdx="2" presStyleCnt="6" custFlipVert="0" custScaleX="40185" custScaleY="21086" custLinFactY="-14066" custLinFactNeighborX="1860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3B1F8-3372-4574-81C3-396BD2D68ECC}" type="pres">
      <dgm:prSet presAssocID="{8F2F300B-C0DC-4082-AC98-9D09B0D30807}" presName="spacer" presStyleCnt="0"/>
      <dgm:spPr/>
    </dgm:pt>
    <dgm:pt modelId="{CD9D12A2-5680-42A3-BEE4-243DDEAEA0D5}" type="pres">
      <dgm:prSet presAssocID="{8E7ADC4E-F82E-4201-9262-37CB15F6740E}" presName="parentText" presStyleLbl="node1" presStyleIdx="3" presStyleCnt="6" custFlipVert="0" custFlipHor="1" custScaleX="749" custScaleY="4900" custLinFactNeighborX="707" custLinFactNeighborY="-629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4" presStyleCnt="6" custFlipVert="0" custFlipHor="0" custScaleX="1285" custScaleY="9416" custLinFactY="112423" custLinFactNeighborX="26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DC3E8BF-2061-435D-88D1-C0A43482C76B}" type="pres">
      <dgm:prSet presAssocID="{91C98556-D58B-49EC-84D6-CF6AB4E4F761}" presName="spacer" presStyleCnt="0"/>
      <dgm:spPr/>
    </dgm:pt>
    <dgm:pt modelId="{E3A08AAE-D0E8-4299-879D-FBB4F0E61F67}" type="pres">
      <dgm:prSet presAssocID="{8B67C659-40FF-437F-8F0A-EA854F9C8242}" presName="parentText" presStyleLbl="node1" presStyleIdx="5" presStyleCnt="6" custFlipVert="0" custScaleX="58449" custScaleY="20686" custLinFactY="-1644" custLinFactNeighborX="2621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B05341B5-2C93-4A59-AF58-2908C02E9267}" srcId="{50604F67-ED5D-4B13-AD72-C57409D22C56}" destId="{8E7ADC4E-F82E-4201-9262-37CB15F6740E}" srcOrd="3" destOrd="0" parTransId="{F1FBBEA0-4A06-4639-9250-732008D5F3B9}" sibTransId="{F54461ED-BB95-4B39-96F7-642BE705EA7A}"/>
    <dgm:cxn modelId="{84ED8856-A6ED-485A-81E4-82936EBDAFDC}" type="presOf" srcId="{50604F67-ED5D-4B13-AD72-C57409D22C56}" destId="{BC9FF879-F86C-482E-A86F-792845F09B9A}" srcOrd="0" destOrd="0" presId="urn:microsoft.com/office/officeart/2005/8/layout/vList2"/>
    <dgm:cxn modelId="{CE29259A-3B32-481B-ADA5-E7AA24A48D53}" type="presOf" srcId="{8B67C659-40FF-437F-8F0A-EA854F9C8242}" destId="{E3A08AAE-D0E8-4299-879D-FBB4F0E61F67}" srcOrd="0" destOrd="0" presId="urn:microsoft.com/office/officeart/2005/8/layout/vList2"/>
    <dgm:cxn modelId="{B62D649F-1CC7-4FDC-BBB2-D04D88F745DC}" srcId="{50604F67-ED5D-4B13-AD72-C57409D22C56}" destId="{ADB51EFB-542D-40B9-BDE0-C8AF4732028A}" srcOrd="2" destOrd="0" parTransId="{9B15598B-D58A-4A18-A647-65FC8B24CF75}" sibTransId="{8F2F300B-C0DC-4082-AC98-9D09B0D30807}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9BFF4D5B-EC39-4FE8-A3F2-86AE88353587}" type="presOf" srcId="{8E7ADC4E-F82E-4201-9262-37CB15F6740E}" destId="{CD9D12A2-5680-42A3-BEE4-243DDEAEA0D5}" srcOrd="0" destOrd="0" presId="urn:microsoft.com/office/officeart/2005/8/layout/vList2"/>
    <dgm:cxn modelId="{41D13F58-90D7-4E2C-A134-7FD38B65A933}" type="presOf" srcId="{271C5E5E-56D2-42F1-84F0-FB34F39A9A5D}" destId="{0AFB6010-9BF9-4005-A370-0091FD66796B}" srcOrd="0" destOrd="0" presId="urn:microsoft.com/office/officeart/2005/8/layout/vList2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A973BC01-2336-47F0-B89D-50F3E1D2D885}" srcId="{50604F67-ED5D-4B13-AD72-C57409D22C56}" destId="{732B9D73-BF01-4EDD-ACA6-46EEA3814668}" srcOrd="4" destOrd="0" parTransId="{DBA08E7D-607B-414F-90B1-49FC1600D639}" sibTransId="{91C98556-D58B-49EC-84D6-CF6AB4E4F761}"/>
    <dgm:cxn modelId="{D5ADB59B-177B-42A7-BF8C-2102428BD59F}" type="presOf" srcId="{A7A29D27-69FC-4D24-95E1-B99969B0B2D5}" destId="{8126654F-8B6E-499F-A04F-B08B88A858B0}" srcOrd="0" destOrd="0" presId="urn:microsoft.com/office/officeart/2005/8/layout/vList2"/>
    <dgm:cxn modelId="{34DED0E7-23F0-4DE2-82CD-FC38E2AE9811}" type="presOf" srcId="{ADB51EFB-542D-40B9-BDE0-C8AF4732028A}" destId="{DFF637C8-00A2-476D-B084-5A7C89DC5C30}" srcOrd="0" destOrd="0" presId="urn:microsoft.com/office/officeart/2005/8/layout/vList2"/>
    <dgm:cxn modelId="{2D557CAC-0A15-48A0-9D82-BA1F844CE59C}" type="presOf" srcId="{DC08C01C-C09D-42BE-8E60-4B86E07EC159}" destId="{AEF969D8-0664-4290-A750-16734DB0E636}" srcOrd="0" destOrd="0" presId="urn:microsoft.com/office/officeart/2005/8/layout/vList2"/>
    <dgm:cxn modelId="{99D172E0-B594-4B85-B4EC-8B8B55CDA446}" type="presOf" srcId="{732B9D73-BF01-4EDD-ACA6-46EEA3814668}" destId="{8E60570C-E5EC-4BC5-AB20-07B9511F79C6}" srcOrd="0" destOrd="0" presId="urn:microsoft.com/office/officeart/2005/8/layout/vList2"/>
    <dgm:cxn modelId="{118C84B5-585E-47F5-AB5F-649A856FE29A}" srcId="{50604F67-ED5D-4B13-AD72-C57409D22C56}" destId="{8B67C659-40FF-437F-8F0A-EA854F9C8242}" srcOrd="5" destOrd="0" parTransId="{12AE6888-4A96-4B67-AC67-A49E07CAB064}" sibTransId="{8F880BC5-216F-4A57-A0DD-4208E1E75CC1}"/>
    <dgm:cxn modelId="{E0E10433-39D2-42B9-ABEB-8EF139CA3005}" type="presParOf" srcId="{BC9FF879-F86C-482E-A86F-792845F09B9A}" destId="{0AFB6010-9BF9-4005-A370-0091FD66796B}" srcOrd="0" destOrd="0" presId="urn:microsoft.com/office/officeart/2005/8/layout/vList2"/>
    <dgm:cxn modelId="{B2DCB3F9-E518-4644-A604-4FEE6AB1E613}" type="presParOf" srcId="{BC9FF879-F86C-482E-A86F-792845F09B9A}" destId="{AEF969D8-0664-4290-A750-16734DB0E636}" srcOrd="1" destOrd="0" presId="urn:microsoft.com/office/officeart/2005/8/layout/vList2"/>
    <dgm:cxn modelId="{DAAADDCE-6FBD-45AA-8CB6-30390320F84C}" type="presParOf" srcId="{BC9FF879-F86C-482E-A86F-792845F09B9A}" destId="{8126654F-8B6E-499F-A04F-B08B88A858B0}" srcOrd="2" destOrd="0" presId="urn:microsoft.com/office/officeart/2005/8/layout/vList2"/>
    <dgm:cxn modelId="{BF40C6D4-4E15-4812-B368-1F82363B47BE}" type="presParOf" srcId="{BC9FF879-F86C-482E-A86F-792845F09B9A}" destId="{F764ABD3-8FAA-425C-ABAF-402D74568C2C}" srcOrd="3" destOrd="0" presId="urn:microsoft.com/office/officeart/2005/8/layout/vList2"/>
    <dgm:cxn modelId="{E05BF9A5-0FB6-44B1-9526-06E2C8F63A70}" type="presParOf" srcId="{BC9FF879-F86C-482E-A86F-792845F09B9A}" destId="{DFF637C8-00A2-476D-B084-5A7C89DC5C30}" srcOrd="4" destOrd="0" presId="urn:microsoft.com/office/officeart/2005/8/layout/vList2"/>
    <dgm:cxn modelId="{5C78D51A-930F-4E43-92E9-55373521CA5C}" type="presParOf" srcId="{BC9FF879-F86C-482E-A86F-792845F09B9A}" destId="{CD63B1F8-3372-4574-81C3-396BD2D68ECC}" srcOrd="5" destOrd="0" presId="urn:microsoft.com/office/officeart/2005/8/layout/vList2"/>
    <dgm:cxn modelId="{11CEC0A7-BE92-40CB-A2A8-0A180898096C}" type="presParOf" srcId="{BC9FF879-F86C-482E-A86F-792845F09B9A}" destId="{CD9D12A2-5680-42A3-BEE4-243DDEAEA0D5}" srcOrd="6" destOrd="0" presId="urn:microsoft.com/office/officeart/2005/8/layout/vList2"/>
    <dgm:cxn modelId="{19F952E4-641C-4E3E-8DC4-7B44660CABC7}" type="presParOf" srcId="{BC9FF879-F86C-482E-A86F-792845F09B9A}" destId="{C7447E79-C219-4BD4-BE4A-B687D8C16541}" srcOrd="7" destOrd="0" presId="urn:microsoft.com/office/officeart/2005/8/layout/vList2"/>
    <dgm:cxn modelId="{99DB1887-90B6-4C67-A4F2-6463F94E9493}" type="presParOf" srcId="{BC9FF879-F86C-482E-A86F-792845F09B9A}" destId="{8E60570C-E5EC-4BC5-AB20-07B9511F79C6}" srcOrd="8" destOrd="0" presId="urn:microsoft.com/office/officeart/2005/8/layout/vList2"/>
    <dgm:cxn modelId="{69C15EBD-4EE3-43DC-B633-CCFBDC4CDAD3}" type="presParOf" srcId="{BC9FF879-F86C-482E-A86F-792845F09B9A}" destId="{1DC3E8BF-2061-435D-88D1-C0A43482C76B}" srcOrd="9" destOrd="0" presId="urn:microsoft.com/office/officeart/2005/8/layout/vList2"/>
    <dgm:cxn modelId="{4191F2EE-BB73-4D9D-9EA1-9FD57468FE0A}" type="presParOf" srcId="{BC9FF879-F86C-482E-A86F-792845F09B9A}" destId="{E3A08AAE-D0E8-4299-879D-FBB4F0E61F67}" srcOrd="10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50604F67-ED5D-4B13-AD72-C57409D22C56}" type="doc">
      <dgm:prSet loTypeId="urn:microsoft.com/office/officeart/2005/8/layout/vList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DC08C01C-C09D-42BE-8E60-4B86E07EC159}">
      <dgm:prSet phldrT="[Текст]" custT="1"/>
      <dgm:spPr/>
      <dgm:t>
        <a:bodyPr/>
        <a:lstStyle/>
        <a:p>
          <a:pPr algn="just"/>
          <a:endParaRPr lang="ru-RU" sz="15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948FCE-3455-4523-898B-67346B93B9BB}" type="parTrans" cxnId="{248C78E6-5844-411C-A8A4-7FE6ECFD3090}">
      <dgm:prSet/>
      <dgm:spPr/>
      <dgm:t>
        <a:bodyPr/>
        <a:lstStyle/>
        <a:p>
          <a:endParaRPr lang="ru-RU"/>
        </a:p>
      </dgm:t>
    </dgm:pt>
    <dgm:pt modelId="{3E4EEF01-6228-4B26-9B90-8235BFE90797}" type="sibTrans" cxnId="{248C78E6-5844-411C-A8A4-7FE6ECFD3090}">
      <dgm:prSet/>
      <dgm:spPr/>
      <dgm:t>
        <a:bodyPr/>
        <a:lstStyle/>
        <a:p>
          <a:endParaRPr lang="ru-RU"/>
        </a:p>
      </dgm:t>
    </dgm:pt>
    <dgm:pt modelId="{271C5E5E-56D2-42F1-84F0-FB34F39A9A5D}">
      <dgm:prSet phldrT="[Текст]" custT="1"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DC76C-FD36-4F00-82F4-6CA56BCA6F8B}" type="sibTrans" cxnId="{D19AC991-DC78-45ED-88EB-46BF75EA3928}">
      <dgm:prSet/>
      <dgm:spPr/>
      <dgm:t>
        <a:bodyPr/>
        <a:lstStyle/>
        <a:p>
          <a:endParaRPr lang="ru-RU"/>
        </a:p>
      </dgm:t>
    </dgm:pt>
    <dgm:pt modelId="{5B66BA22-1A8B-4A78-9CFB-22541223EDB8}" type="parTrans" cxnId="{D19AC991-DC78-45ED-88EB-46BF75EA3928}">
      <dgm:prSet/>
      <dgm:spPr/>
      <dgm:t>
        <a:bodyPr/>
        <a:lstStyle/>
        <a:p>
          <a:endParaRPr lang="ru-RU"/>
        </a:p>
      </dgm:t>
    </dgm:pt>
    <dgm:pt modelId="{A7A29D27-69FC-4D24-95E1-B99969B0B2D5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3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64468C-1B57-4331-9806-5A8A0CDD767C}" type="parTrans" cxnId="{05DEFABA-7457-4BFA-9F58-F83F42F2B503}">
      <dgm:prSet/>
      <dgm:spPr/>
      <dgm:t>
        <a:bodyPr/>
        <a:lstStyle/>
        <a:p>
          <a:endParaRPr lang="ru-RU"/>
        </a:p>
      </dgm:t>
    </dgm:pt>
    <dgm:pt modelId="{F3F9EC66-220F-4772-BAAE-662575BE9440}" type="sibTrans" cxnId="{05DEFABA-7457-4BFA-9F58-F83F42F2B503}">
      <dgm:prSet/>
      <dgm:spPr/>
      <dgm:t>
        <a:bodyPr/>
        <a:lstStyle/>
        <a:p>
          <a:endParaRPr lang="ru-RU"/>
        </a:p>
      </dgm:t>
    </dgm:pt>
    <dgm:pt modelId="{ADB51EFB-542D-40B9-BDE0-C8AF4732028A}">
      <dgm:prSet phldrT="[Текст]" custT="1"/>
      <dgm:spPr>
        <a:solidFill>
          <a:srgbClr val="0070C0"/>
        </a:solidFill>
      </dgm:spPr>
      <dgm:t>
        <a:bodyPr/>
        <a:lstStyle/>
        <a:p>
          <a:pPr algn="ctr"/>
          <a:r>
            <a:rPr lang="ru-RU" sz="20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Освобождение от обязанности по уплате  налога на имущество организаций</a:t>
          </a:r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B15598B-D58A-4A18-A647-65FC8B24CF75}" type="parTrans" cxnId="{B62D649F-1CC7-4FDC-BBB2-D04D88F745DC}">
      <dgm:prSet/>
      <dgm:spPr/>
      <dgm:t>
        <a:bodyPr/>
        <a:lstStyle/>
        <a:p>
          <a:endParaRPr lang="ru-RU"/>
        </a:p>
      </dgm:t>
    </dgm:pt>
    <dgm:pt modelId="{8F2F300B-C0DC-4082-AC98-9D09B0D30807}" type="sibTrans" cxnId="{B62D649F-1CC7-4FDC-BBB2-D04D88F745DC}">
      <dgm:prSet/>
      <dgm:spPr/>
      <dgm:t>
        <a:bodyPr/>
        <a:lstStyle/>
        <a:p>
          <a:endParaRPr lang="ru-RU"/>
        </a:p>
      </dgm:t>
    </dgm:pt>
    <dgm:pt modelId="{8E7ADC4E-F82E-4201-9262-37CB15F6740E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1FBBEA0-4A06-4639-9250-732008D5F3B9}" type="parTrans" cxnId="{B05341B5-2C93-4A59-AF58-2908C02E9267}">
      <dgm:prSet/>
      <dgm:spPr/>
      <dgm:t>
        <a:bodyPr/>
        <a:lstStyle/>
        <a:p>
          <a:endParaRPr lang="ru-RU"/>
        </a:p>
      </dgm:t>
    </dgm:pt>
    <dgm:pt modelId="{F54461ED-BB95-4B39-96F7-642BE705EA7A}" type="sibTrans" cxnId="{B05341B5-2C93-4A59-AF58-2908C02E9267}">
      <dgm:prSet/>
      <dgm:spPr/>
      <dgm:t>
        <a:bodyPr/>
        <a:lstStyle/>
        <a:p>
          <a:endParaRPr lang="ru-RU"/>
        </a:p>
      </dgm:t>
    </dgm:pt>
    <dgm:pt modelId="{732B9D73-BF01-4EDD-ACA6-46EEA3814668}">
      <dgm:prSet phldrT="[Текст]" custT="1"/>
      <dgm:spPr>
        <a:solidFill>
          <a:schemeClr val="accent6">
            <a:lumMod val="20000"/>
            <a:lumOff val="80000"/>
          </a:schemeClr>
        </a:solidFill>
      </dgm:spPr>
      <dgm:t>
        <a:bodyPr/>
        <a:lstStyle/>
        <a:p>
          <a:pPr algn="ctr"/>
          <a:endParaRPr lang="ru-RU" sz="20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BA08E7D-607B-414F-90B1-49FC1600D639}" type="parTrans" cxnId="{A973BC01-2336-47F0-B89D-50F3E1D2D885}">
      <dgm:prSet/>
      <dgm:spPr/>
      <dgm:t>
        <a:bodyPr/>
        <a:lstStyle/>
        <a:p>
          <a:endParaRPr lang="ru-RU"/>
        </a:p>
      </dgm:t>
    </dgm:pt>
    <dgm:pt modelId="{91C98556-D58B-49EC-84D6-CF6AB4E4F761}" type="sibTrans" cxnId="{A973BC01-2336-47F0-B89D-50F3E1D2D885}">
      <dgm:prSet/>
      <dgm:spPr/>
      <dgm:t>
        <a:bodyPr/>
        <a:lstStyle/>
        <a:p>
          <a:endParaRPr lang="ru-RU"/>
        </a:p>
      </dgm:t>
    </dgm:pt>
    <dgm:pt modelId="{BC9FF879-F86C-482E-A86F-792845F09B9A}" type="pres">
      <dgm:prSet presAssocID="{50604F67-ED5D-4B13-AD72-C57409D22C56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0AFB6010-9BF9-4005-A370-0091FD66796B}" type="pres">
      <dgm:prSet presAssocID="{271C5E5E-56D2-42F1-84F0-FB34F39A9A5D}" presName="parentText" presStyleLbl="node1" presStyleIdx="0" presStyleCnt="5" custFlipVert="0" custFlipHor="1" custScaleX="2476" custScaleY="9349" custLinFactY="200000" custLinFactNeighborX="-49424" custLinFactNeighborY="26186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F969D8-0664-4290-A750-16734DB0E636}" type="pres">
      <dgm:prSet presAssocID="{271C5E5E-56D2-42F1-84F0-FB34F39A9A5D}" presName="childText" presStyleLbl="revTx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126654F-8B6E-499F-A04F-B08B88A858B0}" type="pres">
      <dgm:prSet presAssocID="{A7A29D27-69FC-4D24-95E1-B99969B0B2D5}" presName="parentText" presStyleLbl="node1" presStyleIdx="1" presStyleCnt="5" custFlipVert="1" custScaleX="1278" custScaleY="7276" custLinFactY="266744" custLinFactNeighborX="49019" custLinFactNeighborY="3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764ABD3-8FAA-425C-ABAF-402D74568C2C}" type="pres">
      <dgm:prSet presAssocID="{F3F9EC66-220F-4772-BAAE-662575BE9440}" presName="spacer" presStyleCnt="0"/>
      <dgm:spPr/>
    </dgm:pt>
    <dgm:pt modelId="{DFF637C8-00A2-476D-B084-5A7C89DC5C30}" type="pres">
      <dgm:prSet presAssocID="{ADB51EFB-542D-40B9-BDE0-C8AF4732028A}" presName="parentText" presStyleLbl="node1" presStyleIdx="2" presStyleCnt="5" custFlipVert="0" custScaleX="54225" custScaleY="59082" custLinFactY="896" custLinFactNeighborX="-73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63B1F8-3372-4574-81C3-396BD2D68ECC}" type="pres">
      <dgm:prSet presAssocID="{8F2F300B-C0DC-4082-AC98-9D09B0D30807}" presName="spacer" presStyleCnt="0"/>
      <dgm:spPr/>
    </dgm:pt>
    <dgm:pt modelId="{CD9D12A2-5680-42A3-BEE4-243DDEAEA0D5}" type="pres">
      <dgm:prSet presAssocID="{8E7ADC4E-F82E-4201-9262-37CB15F6740E}" presName="parentText" presStyleLbl="node1" presStyleIdx="3" presStyleCnt="5" custFlipVert="0" custFlipHor="1" custScaleX="749" custScaleY="4900" custLinFactNeighborX="707" custLinFactNeighborY="-6290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7447E79-C219-4BD4-BE4A-B687D8C16541}" type="pres">
      <dgm:prSet presAssocID="{F54461ED-BB95-4B39-96F7-642BE705EA7A}" presName="spacer" presStyleCnt="0"/>
      <dgm:spPr/>
    </dgm:pt>
    <dgm:pt modelId="{8E60570C-E5EC-4BC5-AB20-07B9511F79C6}" type="pres">
      <dgm:prSet presAssocID="{732B9D73-BF01-4EDD-ACA6-46EEA3814668}" presName="parentText" presStyleLbl="node1" presStyleIdx="4" presStyleCnt="5" custFlipVert="0" custFlipHor="0" custScaleX="1285" custScaleY="9416" custLinFactY="112423" custLinFactNeighborX="264" custLinFactNeighborY="2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48C78E6-5844-411C-A8A4-7FE6ECFD3090}" srcId="{271C5E5E-56D2-42F1-84F0-FB34F39A9A5D}" destId="{DC08C01C-C09D-42BE-8E60-4B86E07EC159}" srcOrd="0" destOrd="0" parTransId="{D3948FCE-3455-4523-898B-67346B93B9BB}" sibTransId="{3E4EEF01-6228-4B26-9B90-8235BFE90797}"/>
    <dgm:cxn modelId="{B05341B5-2C93-4A59-AF58-2908C02E9267}" srcId="{50604F67-ED5D-4B13-AD72-C57409D22C56}" destId="{8E7ADC4E-F82E-4201-9262-37CB15F6740E}" srcOrd="3" destOrd="0" parTransId="{F1FBBEA0-4A06-4639-9250-732008D5F3B9}" sibTransId="{F54461ED-BB95-4B39-96F7-642BE705EA7A}"/>
    <dgm:cxn modelId="{262616CF-FFB4-447E-AE62-871DE924E4B2}" type="presOf" srcId="{DC08C01C-C09D-42BE-8E60-4B86E07EC159}" destId="{AEF969D8-0664-4290-A750-16734DB0E636}" srcOrd="0" destOrd="0" presId="urn:microsoft.com/office/officeart/2005/8/layout/vList2"/>
    <dgm:cxn modelId="{F3E5647C-A344-445A-B24F-14A4DB2BCB60}" type="presOf" srcId="{A7A29D27-69FC-4D24-95E1-B99969B0B2D5}" destId="{8126654F-8B6E-499F-A04F-B08B88A858B0}" srcOrd="0" destOrd="0" presId="urn:microsoft.com/office/officeart/2005/8/layout/vList2"/>
    <dgm:cxn modelId="{F49F4532-E760-4F35-9F31-A4D735EB133E}" type="presOf" srcId="{8E7ADC4E-F82E-4201-9262-37CB15F6740E}" destId="{CD9D12A2-5680-42A3-BEE4-243DDEAEA0D5}" srcOrd="0" destOrd="0" presId="urn:microsoft.com/office/officeart/2005/8/layout/vList2"/>
    <dgm:cxn modelId="{B62D649F-1CC7-4FDC-BBB2-D04D88F745DC}" srcId="{50604F67-ED5D-4B13-AD72-C57409D22C56}" destId="{ADB51EFB-542D-40B9-BDE0-C8AF4732028A}" srcOrd="2" destOrd="0" parTransId="{9B15598B-D58A-4A18-A647-65FC8B24CF75}" sibTransId="{8F2F300B-C0DC-4082-AC98-9D09B0D30807}"/>
    <dgm:cxn modelId="{05DEFABA-7457-4BFA-9F58-F83F42F2B503}" srcId="{50604F67-ED5D-4B13-AD72-C57409D22C56}" destId="{A7A29D27-69FC-4D24-95E1-B99969B0B2D5}" srcOrd="1" destOrd="0" parTransId="{E864468C-1B57-4331-9806-5A8A0CDD767C}" sibTransId="{F3F9EC66-220F-4772-BAAE-662575BE9440}"/>
    <dgm:cxn modelId="{330B2168-791D-4C7C-989D-AA824B773CB5}" type="presOf" srcId="{732B9D73-BF01-4EDD-ACA6-46EEA3814668}" destId="{8E60570C-E5EC-4BC5-AB20-07B9511F79C6}" srcOrd="0" destOrd="0" presId="urn:microsoft.com/office/officeart/2005/8/layout/vList2"/>
    <dgm:cxn modelId="{D19AC991-DC78-45ED-88EB-46BF75EA3928}" srcId="{50604F67-ED5D-4B13-AD72-C57409D22C56}" destId="{271C5E5E-56D2-42F1-84F0-FB34F39A9A5D}" srcOrd="0" destOrd="0" parTransId="{5B66BA22-1A8B-4A78-9CFB-22541223EDB8}" sibTransId="{1F6DC76C-FD36-4F00-82F4-6CA56BCA6F8B}"/>
    <dgm:cxn modelId="{A973BC01-2336-47F0-B89D-50F3E1D2D885}" srcId="{50604F67-ED5D-4B13-AD72-C57409D22C56}" destId="{732B9D73-BF01-4EDD-ACA6-46EEA3814668}" srcOrd="4" destOrd="0" parTransId="{DBA08E7D-607B-414F-90B1-49FC1600D639}" sibTransId="{91C98556-D58B-49EC-84D6-CF6AB4E4F761}"/>
    <dgm:cxn modelId="{42697774-559B-4702-A83D-AFC3698FE123}" type="presOf" srcId="{ADB51EFB-542D-40B9-BDE0-C8AF4732028A}" destId="{DFF637C8-00A2-476D-B084-5A7C89DC5C30}" srcOrd="0" destOrd="0" presId="urn:microsoft.com/office/officeart/2005/8/layout/vList2"/>
    <dgm:cxn modelId="{A0836A5E-DC24-46BB-BFAD-1716B3B3A242}" type="presOf" srcId="{271C5E5E-56D2-42F1-84F0-FB34F39A9A5D}" destId="{0AFB6010-9BF9-4005-A370-0091FD66796B}" srcOrd="0" destOrd="0" presId="urn:microsoft.com/office/officeart/2005/8/layout/vList2"/>
    <dgm:cxn modelId="{57686D42-34F3-4AB6-A32E-C10EC89F2FD5}" type="presOf" srcId="{50604F67-ED5D-4B13-AD72-C57409D22C56}" destId="{BC9FF879-F86C-482E-A86F-792845F09B9A}" srcOrd="0" destOrd="0" presId="urn:microsoft.com/office/officeart/2005/8/layout/vList2"/>
    <dgm:cxn modelId="{2892707E-113A-48AA-92BC-09CD460C5046}" type="presParOf" srcId="{BC9FF879-F86C-482E-A86F-792845F09B9A}" destId="{0AFB6010-9BF9-4005-A370-0091FD66796B}" srcOrd="0" destOrd="0" presId="urn:microsoft.com/office/officeart/2005/8/layout/vList2"/>
    <dgm:cxn modelId="{170936D1-E9B3-4735-B14A-2ABA85EC6154}" type="presParOf" srcId="{BC9FF879-F86C-482E-A86F-792845F09B9A}" destId="{AEF969D8-0664-4290-A750-16734DB0E636}" srcOrd="1" destOrd="0" presId="urn:microsoft.com/office/officeart/2005/8/layout/vList2"/>
    <dgm:cxn modelId="{E96C2D88-C02F-4558-99A4-D0A1D51A2AE8}" type="presParOf" srcId="{BC9FF879-F86C-482E-A86F-792845F09B9A}" destId="{8126654F-8B6E-499F-A04F-B08B88A858B0}" srcOrd="2" destOrd="0" presId="urn:microsoft.com/office/officeart/2005/8/layout/vList2"/>
    <dgm:cxn modelId="{22ED5530-D6FB-40EE-A971-21E66D586267}" type="presParOf" srcId="{BC9FF879-F86C-482E-A86F-792845F09B9A}" destId="{F764ABD3-8FAA-425C-ABAF-402D74568C2C}" srcOrd="3" destOrd="0" presId="urn:microsoft.com/office/officeart/2005/8/layout/vList2"/>
    <dgm:cxn modelId="{E049FA06-9034-4D20-BCE6-D8B403CDC343}" type="presParOf" srcId="{BC9FF879-F86C-482E-A86F-792845F09B9A}" destId="{DFF637C8-00A2-476D-B084-5A7C89DC5C30}" srcOrd="4" destOrd="0" presId="urn:microsoft.com/office/officeart/2005/8/layout/vList2"/>
    <dgm:cxn modelId="{729313CA-26D0-4CC2-A86F-F61CD88CA9E5}" type="presParOf" srcId="{BC9FF879-F86C-482E-A86F-792845F09B9A}" destId="{CD63B1F8-3372-4574-81C3-396BD2D68ECC}" srcOrd="5" destOrd="0" presId="urn:microsoft.com/office/officeart/2005/8/layout/vList2"/>
    <dgm:cxn modelId="{9383DFFB-248A-4696-8A9A-2D51C33920B4}" type="presParOf" srcId="{BC9FF879-F86C-482E-A86F-792845F09B9A}" destId="{CD9D12A2-5680-42A3-BEE4-243DDEAEA0D5}" srcOrd="6" destOrd="0" presId="urn:microsoft.com/office/officeart/2005/8/layout/vList2"/>
    <dgm:cxn modelId="{01908553-479A-4072-87F0-2C8E4E09CDF1}" type="presParOf" srcId="{BC9FF879-F86C-482E-A86F-792845F09B9A}" destId="{C7447E79-C219-4BD4-BE4A-B687D8C16541}" srcOrd="7" destOrd="0" presId="urn:microsoft.com/office/officeart/2005/8/layout/vList2"/>
    <dgm:cxn modelId="{A473E734-9DC1-41AF-881E-BC4E369961E6}" type="presParOf" srcId="{BC9FF879-F86C-482E-A86F-792845F09B9A}" destId="{8E60570C-E5EC-4BC5-AB20-07B9511F79C6}" srcOrd="8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>
          <a:off x="720078" y="0"/>
          <a:ext cx="2376240" cy="47997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До 2017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3508" y="23430"/>
        <a:ext cx="2329380" cy="433114"/>
      </dsp:txXfrm>
    </dsp:sp>
    <dsp:sp modelId="{AEF969D8-0664-4290-A750-16734DB0E636}">
      <dsp:nvSpPr>
        <dsp:cNvPr id="0" name=""/>
        <dsp:cNvSpPr/>
      </dsp:nvSpPr>
      <dsp:spPr>
        <a:xfrm>
          <a:off x="0" y="1159961"/>
          <a:ext cx="9145016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159961"/>
        <a:ext cx="9145016" cy="1059840"/>
      </dsp:txXfrm>
    </dsp:sp>
    <dsp:sp modelId="{8126654F-8B6E-499F-A04F-B08B88A858B0}">
      <dsp:nvSpPr>
        <dsp:cNvPr id="0" name=""/>
        <dsp:cNvSpPr/>
      </dsp:nvSpPr>
      <dsp:spPr>
        <a:xfrm>
          <a:off x="6256288" y="0"/>
          <a:ext cx="1944230" cy="533528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После 2017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282333" y="26045"/>
        <a:ext cx="1892140" cy="481438"/>
      </dsp:txXfrm>
    </dsp:sp>
    <dsp:sp modelId="{DFF637C8-00A2-476D-B084-5A7C89DC5C30}">
      <dsp:nvSpPr>
        <dsp:cNvPr id="0" name=""/>
        <dsp:cNvSpPr/>
      </dsp:nvSpPr>
      <dsp:spPr>
        <a:xfrm>
          <a:off x="1080117" y="655012"/>
          <a:ext cx="7666632" cy="61784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размер доходов для организаций, желающих перейти на УСН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0278" y="685173"/>
        <a:ext cx="7606310" cy="557527"/>
      </dsp:txXfrm>
    </dsp:sp>
    <dsp:sp modelId="{CD9D12A2-5680-42A3-BEE4-243DDEAEA0D5}">
      <dsp:nvSpPr>
        <dsp:cNvPr id="0" name=""/>
        <dsp:cNvSpPr/>
      </dsp:nvSpPr>
      <dsp:spPr>
        <a:xfrm>
          <a:off x="1628361" y="2742482"/>
          <a:ext cx="6464246" cy="785844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Предельный размер дохода, при превышении которого налогоплательщик утрачивает право на УСН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666723" y="2780844"/>
        <a:ext cx="6387522" cy="709120"/>
      </dsp:txXfrm>
    </dsp:sp>
    <dsp:sp modelId="{8E60570C-E5EC-4BC5-AB20-07B9511F79C6}">
      <dsp:nvSpPr>
        <dsp:cNvPr id="0" name=""/>
        <dsp:cNvSpPr/>
      </dsp:nvSpPr>
      <dsp:spPr>
        <a:xfrm>
          <a:off x="2448257" y="4850766"/>
          <a:ext cx="5345170" cy="730708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2390" tIns="72390" rIns="72390" bIns="72390" numCol="1" spcCol="1270" anchor="ctr" anchorCtr="0">
          <a:noAutofit/>
        </a:bodyPr>
        <a:lstStyle/>
        <a:p>
          <a:pPr lvl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9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 стоимость основных средств для организаций</a:t>
          </a:r>
          <a:endParaRPr lang="ru-RU" sz="19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483927" y="4886436"/>
        <a:ext cx="5273830" cy="65936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>
          <a:off x="374625" y="8600"/>
          <a:ext cx="3528421" cy="733645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3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Освобождение от  уплаты налогов</a:t>
          </a: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10439" y="44414"/>
        <a:ext cx="3456793" cy="662017"/>
      </dsp:txXfrm>
    </dsp:sp>
    <dsp:sp modelId="{AEF969D8-0664-4290-A750-16734DB0E636}">
      <dsp:nvSpPr>
        <dsp:cNvPr id="0" name=""/>
        <dsp:cNvSpPr/>
      </dsp:nvSpPr>
      <dsp:spPr>
        <a:xfrm>
          <a:off x="0" y="2225191"/>
          <a:ext cx="9145016" cy="1058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2225191"/>
        <a:ext cx="9145016" cy="1058804"/>
      </dsp:txXfrm>
    </dsp:sp>
    <dsp:sp modelId="{8126654F-8B6E-499F-A04F-B08B88A858B0}">
      <dsp:nvSpPr>
        <dsp:cNvPr id="0" name=""/>
        <dsp:cNvSpPr/>
      </dsp:nvSpPr>
      <dsp:spPr>
        <a:xfrm flipH="1" flipV="1">
          <a:off x="8998101" y="4598049"/>
          <a:ext cx="74897" cy="45721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9000333" y="4600281"/>
        <a:ext cx="70433" cy="41257"/>
      </dsp:txXfrm>
    </dsp:sp>
    <dsp:sp modelId="{CD9D12A2-5680-42A3-BEE4-243DDEAEA0D5}">
      <dsp:nvSpPr>
        <dsp:cNvPr id="0" name=""/>
        <dsp:cNvSpPr/>
      </dsp:nvSpPr>
      <dsp:spPr>
        <a:xfrm>
          <a:off x="5496428" y="0"/>
          <a:ext cx="3240444" cy="699608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Плательщики следующих налогов, взносов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530580" y="34152"/>
        <a:ext cx="3172140" cy="631304"/>
      </dsp:txXfrm>
    </dsp:sp>
    <dsp:sp modelId="{8E60570C-E5EC-4BC5-AB20-07B9511F79C6}">
      <dsp:nvSpPr>
        <dsp:cNvPr id="0" name=""/>
        <dsp:cNvSpPr/>
      </dsp:nvSpPr>
      <dsp:spPr>
        <a:xfrm flipV="1">
          <a:off x="8990282" y="5633876"/>
          <a:ext cx="45725" cy="231527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</a:t>
          </a:r>
          <a:endParaRPr lang="ru-RU" sz="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8992514" y="5636108"/>
        <a:ext cx="41261" cy="227063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>
          <a:off x="0" y="213330"/>
          <a:ext cx="9145016" cy="2062668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Закон РА от 03.07.2009 года № 26-РЗ </a:t>
          </a:r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«Об установлении дифференцированной налоговой ставки по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налогу, взимаемому в связи с применением УСН, для отдельных категорий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налогоплательщиков, выбравших в качестве объекта</a:t>
          </a:r>
          <a:endParaRPr lang="ru-RU" sz="1800" kern="1200" dirty="0" smtClean="0"/>
        </a:p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/>
            <a:t>налогообложения доходы, уменьшенные на величину расходов</a:t>
          </a:r>
          <a:endParaRPr lang="ru-RU" sz="18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0691" y="314021"/>
        <a:ext cx="8943634" cy="1861286"/>
      </dsp:txXfrm>
    </dsp:sp>
    <dsp:sp modelId="{AEF969D8-0664-4290-A750-16734DB0E636}">
      <dsp:nvSpPr>
        <dsp:cNvPr id="0" name=""/>
        <dsp:cNvSpPr/>
      </dsp:nvSpPr>
      <dsp:spPr>
        <a:xfrm>
          <a:off x="0" y="3113503"/>
          <a:ext cx="9145016" cy="105880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3113503"/>
        <a:ext cx="9145016" cy="1058804"/>
      </dsp:txXfrm>
    </dsp:sp>
    <dsp:sp modelId="{8126654F-8B6E-499F-A04F-B08B88A858B0}">
      <dsp:nvSpPr>
        <dsp:cNvPr id="0" name=""/>
        <dsp:cNvSpPr/>
      </dsp:nvSpPr>
      <dsp:spPr>
        <a:xfrm flipH="1" flipV="1">
          <a:off x="8998101" y="5853583"/>
          <a:ext cx="74897" cy="60581"/>
        </a:xfrm>
        <a:prstGeom prst="roundRect">
          <a:avLst/>
        </a:prstGeom>
        <a:solidFill>
          <a:schemeClr val="bg1">
            <a:lumMod val="85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9001058" y="5856540"/>
        <a:ext cx="68983" cy="54667"/>
      </dsp:txXfrm>
    </dsp:sp>
    <dsp:sp modelId="{CD9D12A2-5680-42A3-BEE4-243DDEAEA0D5}">
      <dsp:nvSpPr>
        <dsp:cNvPr id="0" name=""/>
        <dsp:cNvSpPr/>
      </dsp:nvSpPr>
      <dsp:spPr>
        <a:xfrm flipH="1">
          <a:off x="8837057" y="5948516"/>
          <a:ext cx="153727" cy="16190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lvl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8844561" y="5956020"/>
        <a:ext cx="138719" cy="146893"/>
      </dsp:txXfrm>
    </dsp:sp>
    <dsp:sp modelId="{8E60570C-E5EC-4BC5-AB20-07B9511F79C6}">
      <dsp:nvSpPr>
        <dsp:cNvPr id="0" name=""/>
        <dsp:cNvSpPr/>
      </dsp:nvSpPr>
      <dsp:spPr>
        <a:xfrm flipV="1">
          <a:off x="8990282" y="5813906"/>
          <a:ext cx="45725" cy="306773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5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Остаточная</a:t>
          </a:r>
          <a:endParaRPr lang="ru-RU" sz="5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8992514" y="5816138"/>
        <a:ext cx="41261" cy="302309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 flipH="1">
          <a:off x="0" y="6008671"/>
          <a:ext cx="226430" cy="112008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68" y="6014139"/>
        <a:ext cx="215494" cy="101072"/>
      </dsp:txXfrm>
    </dsp:sp>
    <dsp:sp modelId="{AEF969D8-0664-4290-A750-16734DB0E636}">
      <dsp:nvSpPr>
        <dsp:cNvPr id="0" name=""/>
        <dsp:cNvSpPr/>
      </dsp:nvSpPr>
      <dsp:spPr>
        <a:xfrm>
          <a:off x="0" y="1220865"/>
          <a:ext cx="9145016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220865"/>
        <a:ext cx="9145016" cy="1059840"/>
      </dsp:txXfrm>
    </dsp:sp>
    <dsp:sp modelId="{8126654F-8B6E-499F-A04F-B08B88A858B0}">
      <dsp:nvSpPr>
        <dsp:cNvPr id="0" name=""/>
        <dsp:cNvSpPr/>
      </dsp:nvSpPr>
      <dsp:spPr>
        <a:xfrm flipV="1">
          <a:off x="8996866" y="6029472"/>
          <a:ext cx="116873" cy="87172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9001121" y="6033727"/>
        <a:ext cx="108363" cy="78662"/>
      </dsp:txXfrm>
    </dsp:sp>
    <dsp:sp modelId="{DFF637C8-00A2-476D-B084-5A7C89DC5C30}">
      <dsp:nvSpPr>
        <dsp:cNvPr id="0" name=""/>
        <dsp:cNvSpPr/>
      </dsp:nvSpPr>
      <dsp:spPr>
        <a:xfrm>
          <a:off x="1084050" y="375211"/>
          <a:ext cx="7666632" cy="623001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суммы исчисленного налога на сумму уплаченных страховых взносов ИП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14462" y="405623"/>
        <a:ext cx="7605808" cy="562177"/>
      </dsp:txXfrm>
    </dsp:sp>
    <dsp:sp modelId="{CD9D12A2-5680-42A3-BEE4-243DDEAEA0D5}">
      <dsp:nvSpPr>
        <dsp:cNvPr id="0" name=""/>
        <dsp:cNvSpPr/>
      </dsp:nvSpPr>
      <dsp:spPr>
        <a:xfrm>
          <a:off x="1390042" y="3079448"/>
          <a:ext cx="6464246" cy="660777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Коэффициент – дефлятор К1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422298" y="3111704"/>
        <a:ext cx="6399734" cy="596265"/>
      </dsp:txXfrm>
    </dsp:sp>
    <dsp:sp modelId="{8E60570C-E5EC-4BC5-AB20-07B9511F79C6}">
      <dsp:nvSpPr>
        <dsp:cNvPr id="0" name=""/>
        <dsp:cNvSpPr/>
      </dsp:nvSpPr>
      <dsp:spPr>
        <a:xfrm>
          <a:off x="2153971" y="4762773"/>
          <a:ext cx="5345170" cy="807206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 ИП суммы исчисленного налога на расходы по приобретению ККТ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93376" y="4802178"/>
        <a:ext cx="5266360" cy="728396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 flipH="1">
          <a:off x="0" y="5714649"/>
          <a:ext cx="226430" cy="406030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053" y="5725702"/>
        <a:ext cx="204324" cy="383924"/>
      </dsp:txXfrm>
    </dsp:sp>
    <dsp:sp modelId="{AEF969D8-0664-4290-A750-16734DB0E636}">
      <dsp:nvSpPr>
        <dsp:cNvPr id="0" name=""/>
        <dsp:cNvSpPr/>
      </dsp:nvSpPr>
      <dsp:spPr>
        <a:xfrm>
          <a:off x="0" y="988833"/>
          <a:ext cx="9145016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988833"/>
        <a:ext cx="9145016" cy="1059840"/>
      </dsp:txXfrm>
    </dsp:sp>
    <dsp:sp modelId="{8126654F-8B6E-499F-A04F-B08B88A858B0}">
      <dsp:nvSpPr>
        <dsp:cNvPr id="0" name=""/>
        <dsp:cNvSpPr/>
      </dsp:nvSpPr>
      <dsp:spPr>
        <a:xfrm flipV="1">
          <a:off x="8996866" y="5804680"/>
          <a:ext cx="116873" cy="315999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9002571" y="5810385"/>
        <a:ext cx="105463" cy="304589"/>
      </dsp:txXfrm>
    </dsp:sp>
    <dsp:sp modelId="{DFF637C8-00A2-476D-B084-5A7C89DC5C30}">
      <dsp:nvSpPr>
        <dsp:cNvPr id="0" name=""/>
        <dsp:cNvSpPr/>
      </dsp:nvSpPr>
      <dsp:spPr>
        <a:xfrm>
          <a:off x="2905142" y="1753781"/>
          <a:ext cx="3674924" cy="915773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Основания утраты на применение ПСН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949846" y="1798485"/>
        <a:ext cx="3585516" cy="826365"/>
      </dsp:txXfrm>
    </dsp:sp>
    <dsp:sp modelId="{CD9D12A2-5680-42A3-BEE4-243DDEAEA0D5}">
      <dsp:nvSpPr>
        <dsp:cNvPr id="0" name=""/>
        <dsp:cNvSpPr/>
      </dsp:nvSpPr>
      <dsp:spPr>
        <a:xfrm flipH="1">
          <a:off x="4602915" y="3533141"/>
          <a:ext cx="68496" cy="212808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6259" y="3536485"/>
        <a:ext cx="61808" cy="206120"/>
      </dsp:txXfrm>
    </dsp:sp>
    <dsp:sp modelId="{8E60570C-E5EC-4BC5-AB20-07B9511F79C6}">
      <dsp:nvSpPr>
        <dsp:cNvPr id="0" name=""/>
        <dsp:cNvSpPr/>
      </dsp:nvSpPr>
      <dsp:spPr>
        <a:xfrm>
          <a:off x="4537894" y="5711739"/>
          <a:ext cx="117513" cy="408940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43631" y="5717476"/>
        <a:ext cx="106039" cy="397466"/>
      </dsp:txXfrm>
    </dsp:sp>
    <dsp:sp modelId="{E3A08AAE-D0E8-4299-879D-FBB4F0E61F67}">
      <dsp:nvSpPr>
        <dsp:cNvPr id="0" name=""/>
        <dsp:cNvSpPr/>
      </dsp:nvSpPr>
      <dsp:spPr>
        <a:xfrm>
          <a:off x="2139613" y="4383756"/>
          <a:ext cx="5345170" cy="898401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l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Уменьшение  ИП суммы исчисленного налога на расходы по приобретению ККТ</a:t>
          </a:r>
          <a:endParaRPr lang="ru-RU" sz="21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183469" y="4427612"/>
        <a:ext cx="5257458" cy="810689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FB6010-9BF9-4005-A370-0091FD66796B}">
      <dsp:nvSpPr>
        <dsp:cNvPr id="0" name=""/>
        <dsp:cNvSpPr/>
      </dsp:nvSpPr>
      <dsp:spPr>
        <a:xfrm flipH="1">
          <a:off x="0" y="6008671"/>
          <a:ext cx="226430" cy="112008"/>
        </a:xfrm>
        <a:prstGeom prst="roundRect">
          <a:avLst/>
        </a:prstGeom>
        <a:solidFill>
          <a:schemeClr val="accent6">
            <a:lumMod val="40000"/>
            <a:lumOff val="6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68" y="6014139"/>
        <a:ext cx="215494" cy="101072"/>
      </dsp:txXfrm>
    </dsp:sp>
    <dsp:sp modelId="{AEF969D8-0664-4290-A750-16734DB0E636}">
      <dsp:nvSpPr>
        <dsp:cNvPr id="0" name=""/>
        <dsp:cNvSpPr/>
      </dsp:nvSpPr>
      <dsp:spPr>
        <a:xfrm>
          <a:off x="0" y="1826674"/>
          <a:ext cx="9145016" cy="10598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90354" tIns="19050" rIns="106680" bIns="19050" numCol="1" spcCol="1270" anchor="t" anchorCtr="0">
          <a:noAutofit/>
        </a:bodyPr>
        <a:lstStyle/>
        <a:p>
          <a:pPr marL="114300" lvl="1" indent="-114300" algn="just" defTabSz="6667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•"/>
          </a:pPr>
          <a:endParaRPr lang="ru-RU" sz="15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0" y="1826674"/>
        <a:ext cx="9145016" cy="1059840"/>
      </dsp:txXfrm>
    </dsp:sp>
    <dsp:sp modelId="{8126654F-8B6E-499F-A04F-B08B88A858B0}">
      <dsp:nvSpPr>
        <dsp:cNvPr id="0" name=""/>
        <dsp:cNvSpPr/>
      </dsp:nvSpPr>
      <dsp:spPr>
        <a:xfrm flipV="1">
          <a:off x="8996866" y="6033507"/>
          <a:ext cx="116873" cy="87172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9001121" y="6037762"/>
        <a:ext cx="108363" cy="78662"/>
      </dsp:txXfrm>
    </dsp:sp>
    <dsp:sp modelId="{DFF637C8-00A2-476D-B084-5A7C89DC5C30}">
      <dsp:nvSpPr>
        <dsp:cNvPr id="0" name=""/>
        <dsp:cNvSpPr/>
      </dsp:nvSpPr>
      <dsp:spPr>
        <a:xfrm>
          <a:off x="2026032" y="3353061"/>
          <a:ext cx="4958884" cy="707849"/>
        </a:xfrm>
        <a:prstGeom prst="roundRect">
          <a:avLst/>
        </a:prstGeom>
        <a:solidFill>
          <a:srgbClr val="0070C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Освобождение от обязанности по уплате  налога на имущество организаций</a:t>
          </a: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060586" y="3387615"/>
        <a:ext cx="4889776" cy="638741"/>
      </dsp:txXfrm>
    </dsp:sp>
    <dsp:sp modelId="{CD9D12A2-5680-42A3-BEE4-243DDEAEA0D5}">
      <dsp:nvSpPr>
        <dsp:cNvPr id="0" name=""/>
        <dsp:cNvSpPr/>
      </dsp:nvSpPr>
      <dsp:spPr>
        <a:xfrm flipH="1">
          <a:off x="4602915" y="3934231"/>
          <a:ext cx="68496" cy="58705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05781" y="3937097"/>
        <a:ext cx="62764" cy="52973"/>
      </dsp:txXfrm>
    </dsp:sp>
    <dsp:sp modelId="{8E60570C-E5EC-4BC5-AB20-07B9511F79C6}">
      <dsp:nvSpPr>
        <dsp:cNvPr id="0" name=""/>
        <dsp:cNvSpPr/>
      </dsp:nvSpPr>
      <dsp:spPr>
        <a:xfrm>
          <a:off x="4537894" y="6007868"/>
          <a:ext cx="117513" cy="112811"/>
        </a:xfrm>
        <a:prstGeom prst="roundRect">
          <a:avLst/>
        </a:prstGeom>
        <a:solidFill>
          <a:schemeClr val="accent6">
            <a:lumMod val="20000"/>
            <a:lumOff val="8000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43401" y="6013375"/>
        <a:ext cx="106499" cy="10179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13"/>
            <a:ext cx="2945876" cy="496253"/>
          </a:xfrm>
          <a:prstGeom prst="rect">
            <a:avLst/>
          </a:prstGeom>
        </p:spPr>
        <p:txBody>
          <a:bodyPr vert="horz" lIns="91418" tIns="45708" rIns="91418" bIns="45708" rtlCol="0"/>
          <a:lstStyle>
            <a:lvl1pPr algn="l" defTabSz="10427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183" y="13"/>
            <a:ext cx="2945876" cy="496253"/>
          </a:xfrm>
          <a:prstGeom prst="rect">
            <a:avLst/>
          </a:prstGeom>
        </p:spPr>
        <p:txBody>
          <a:bodyPr vert="horz" lIns="91418" tIns="45708" rIns="91418" bIns="45708" rtlCol="0"/>
          <a:lstStyle>
            <a:lvl1pPr algn="r" defTabSz="10427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9E20E292-DDB5-49B5-BE19-D378C7F94128}" type="datetimeFigureOut">
              <a:rPr lang="ru-RU"/>
              <a:pPr>
                <a:defRPr/>
              </a:pPr>
              <a:t>22.05.2018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765175" y="742950"/>
            <a:ext cx="5267325" cy="372586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18" tIns="45708" rIns="91418" bIns="45708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446" y="4715195"/>
            <a:ext cx="5438787" cy="4466267"/>
          </a:xfrm>
          <a:prstGeom prst="rect">
            <a:avLst/>
          </a:prstGeom>
        </p:spPr>
        <p:txBody>
          <a:bodyPr vert="horz" lIns="91418" tIns="45708" rIns="91418" bIns="45708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790"/>
            <a:ext cx="2945876" cy="496252"/>
          </a:xfrm>
          <a:prstGeom prst="rect">
            <a:avLst/>
          </a:prstGeom>
        </p:spPr>
        <p:txBody>
          <a:bodyPr vert="horz" lIns="91418" tIns="45708" rIns="91418" bIns="45708" rtlCol="0" anchor="b"/>
          <a:lstStyle>
            <a:lvl1pPr algn="l" defTabSz="10427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183" y="9428790"/>
            <a:ext cx="2945876" cy="496252"/>
          </a:xfrm>
          <a:prstGeom prst="rect">
            <a:avLst/>
          </a:prstGeom>
        </p:spPr>
        <p:txBody>
          <a:bodyPr vert="horz" lIns="91418" tIns="45708" rIns="91418" bIns="45708" rtlCol="0" anchor="b"/>
          <a:lstStyle>
            <a:lvl1pPr algn="r" defTabSz="1042787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4A491F88-6072-4CE5-A8DF-FE7D59374A8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826976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520700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10429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563688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2085975" algn="l" defTabSz="1042988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2607640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129168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650696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172224" algn="l" defTabSz="1043056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-0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0"/>
            <a:ext cx="10691812" cy="7561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005" y="3708623"/>
            <a:ext cx="9089390" cy="1620771"/>
          </a:xfrm>
        </p:spPr>
        <p:txBody>
          <a:bodyPr>
            <a:normAutofit/>
          </a:bodyPr>
          <a:lstStyle>
            <a:lvl1pPr>
              <a:defRPr sz="5700" b="1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04010" y="5364807"/>
            <a:ext cx="7485380" cy="1932323"/>
          </a:xfrm>
        </p:spPr>
        <p:txBody>
          <a:bodyPr>
            <a:normAutofit/>
          </a:bodyPr>
          <a:lstStyle>
            <a:lvl1pPr marL="0" indent="0" algn="ctr">
              <a:buNone/>
              <a:defRPr sz="3200" b="0">
                <a:solidFill>
                  <a:schemeClr val="bg1"/>
                </a:solidFill>
                <a:latin typeface="+mj-lt"/>
              </a:defRPr>
            </a:lvl1pPr>
            <a:lvl2pPr marL="5215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0430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564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0861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60764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1291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650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1722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Образец подзаголовка</a:t>
            </a:r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9067112" y="334306"/>
            <a:ext cx="2812588" cy="71131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25639" y="334306"/>
            <a:ext cx="8263250" cy="71131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02DDD1-7901-4F37-9ED0-FB1D3A93ACD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Box 9"/>
          <p:cNvSpPr txBox="1">
            <a:spLocks noChangeArrowheads="1"/>
          </p:cNvSpPr>
          <p:nvPr/>
        </p:nvSpPr>
        <p:spPr bwMode="auto">
          <a:xfrm>
            <a:off x="6931025" y="5653088"/>
            <a:ext cx="1079500" cy="4159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/>
          <a:p>
            <a:pPr>
              <a:defRPr/>
            </a:pPr>
            <a:endParaRPr lang="ru-RU" altLang="ru-RU">
              <a:latin typeface="Calibri" pitchFamily="34" charset="0"/>
              <a:cs typeface="Arial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62025" y="1771650"/>
            <a:ext cx="8561139" cy="5324475"/>
          </a:xfrm>
        </p:spPr>
        <p:txBody>
          <a:bodyPr/>
          <a:lstStyle>
            <a:lvl1pPr marL="363538" indent="0">
              <a:buFontTx/>
              <a:buNone/>
              <a:defRPr b="1">
                <a:latin typeface="+mj-lt"/>
              </a:defRPr>
            </a:lvl1pPr>
            <a:lvl2pPr marL="360363" indent="3175">
              <a:defRPr>
                <a:latin typeface="+mj-lt"/>
              </a:defRPr>
            </a:lvl2pPr>
            <a:lvl3pPr marL="628650" indent="-260350">
              <a:tabLst/>
              <a:defRPr>
                <a:latin typeface="+mj-lt"/>
              </a:defRPr>
            </a:lvl3pPr>
            <a:lvl4pPr marL="0" indent="360363">
              <a:lnSpc>
                <a:spcPts val="1800"/>
              </a:lnSpc>
              <a:spcBef>
                <a:spcPts val="400"/>
              </a:spcBef>
              <a:defRPr>
                <a:latin typeface="+mj-lt"/>
              </a:defRPr>
            </a:lvl4pPr>
            <a:lvl5pPr>
              <a:lnSpc>
                <a:spcPts val="1800"/>
              </a:lnSpc>
              <a:spcBef>
                <a:spcPts val="400"/>
              </a:spcBef>
              <a:buNone/>
              <a:defRPr>
                <a:latin typeface="+mj-lt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199"/>
          </a:xfrm>
        </p:spPr>
        <p:txBody>
          <a:bodyPr/>
          <a:lstStyle>
            <a:lvl1pPr marL="0" marR="0" indent="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/>
            </a:lvl1pPr>
          </a:lstStyle>
          <a:p>
            <a:pPr lvl="0"/>
            <a:r>
              <a:rPr lang="en-US" noProof="0" dirty="0" smtClean="0"/>
              <a:t>Образец заголовка</a:t>
            </a:r>
            <a:endParaRPr lang="ru-RU" noProof="0" dirty="0" smtClean="0"/>
          </a:p>
        </p:txBody>
      </p:sp>
      <p:sp>
        <p:nvSpPr>
          <p:cNvPr id="6" name="Номер слайда 1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4390C-5948-4F65-AEA8-3CE8D1D0603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6" y="552451"/>
            <a:ext cx="8580438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62026" y="1771650"/>
            <a:ext cx="4234282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9958" y="1771650"/>
            <a:ext cx="4262505" cy="517733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6" name="Номер слайда 1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B5C4FB-73DD-4E85-8BD6-FDE1FEB585B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4" y="552450"/>
            <a:ext cx="9196705" cy="1219200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62025" y="1771650"/>
            <a:ext cx="4297420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962025" y="2397901"/>
            <a:ext cx="4297420" cy="4698224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346701" y="1771650"/>
            <a:ext cx="4195762" cy="626250"/>
          </a:xfrm>
        </p:spPr>
        <p:txBody>
          <a:bodyPr anchor="b"/>
          <a:lstStyle>
            <a:lvl1pPr marL="0" indent="0">
              <a:buNone/>
              <a:defRPr sz="2700" b="1"/>
            </a:lvl1pPr>
            <a:lvl2pPr marL="521528" indent="0">
              <a:buNone/>
              <a:defRPr sz="2300" b="1"/>
            </a:lvl2pPr>
            <a:lvl3pPr marL="1043056" indent="0">
              <a:buNone/>
              <a:defRPr sz="2100" b="1"/>
            </a:lvl3pPr>
            <a:lvl4pPr marL="1564584" indent="0">
              <a:buNone/>
              <a:defRPr sz="1800" b="1"/>
            </a:lvl4pPr>
            <a:lvl5pPr marL="2086112" indent="0">
              <a:buNone/>
              <a:defRPr sz="1800" b="1"/>
            </a:lvl5pPr>
            <a:lvl6pPr marL="2607640" indent="0">
              <a:buNone/>
              <a:defRPr sz="1800" b="1"/>
            </a:lvl6pPr>
            <a:lvl7pPr marL="3129168" indent="0">
              <a:buNone/>
              <a:defRPr sz="1800" b="1"/>
            </a:lvl7pPr>
            <a:lvl8pPr marL="3650696" indent="0">
              <a:buNone/>
              <a:defRPr sz="1800" b="1"/>
            </a:lvl8pPr>
            <a:lvl9pPr marL="4172224" indent="0">
              <a:buNone/>
              <a:defRPr sz="18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346701" y="2412479"/>
            <a:ext cx="4195762" cy="4683646"/>
          </a:xfrm>
        </p:spPr>
        <p:txBody>
          <a:bodyPr/>
          <a:lstStyle>
            <a:lvl1pPr>
              <a:defRPr sz="2700"/>
            </a:lvl1pPr>
            <a:lvl2pPr>
              <a:defRPr sz="2300"/>
            </a:lvl2pPr>
            <a:lvl3pPr>
              <a:defRPr sz="21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CF5CBA-717F-499B-9040-3DF597E6A6EB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A4-03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88" y="1588"/>
            <a:ext cx="10691812" cy="7559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62025" y="552451"/>
            <a:ext cx="9196705" cy="1219200"/>
          </a:xfrm>
        </p:spPr>
        <p:txBody>
          <a:bodyPr/>
          <a:lstStyle>
            <a:lvl1pPr algn="l"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4" name="Дата 10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11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207855-1958-497F-BD17-CA7280FF28D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  <p:sp>
        <p:nvSpPr>
          <p:cNvPr id="6" name="Нижний колонтитул 12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9578975" y="6475413"/>
            <a:ext cx="663575" cy="719137"/>
          </a:xfrm>
        </p:spPr>
        <p:txBody>
          <a:bodyPr/>
          <a:lstStyle>
            <a:lvl1pPr algn="ctr">
              <a:defRPr sz="2700" i="0">
                <a:solidFill>
                  <a:schemeClr val="bg1"/>
                </a:solidFill>
                <a:latin typeface="+mj-lt"/>
              </a:defRPr>
            </a:lvl1pPr>
          </a:lstStyle>
          <a:p>
            <a:pPr>
              <a:defRPr/>
            </a:pPr>
            <a:fld id="{87A98733-B452-46AA-8DE7-F7A631BEF134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4671" y="301050"/>
            <a:ext cx="3518055" cy="1281214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180822" y="301051"/>
            <a:ext cx="5977908" cy="6453328"/>
          </a:xfrm>
        </p:spPr>
        <p:txBody>
          <a:bodyPr/>
          <a:lstStyle>
            <a:lvl1pPr>
              <a:defRPr sz="3700"/>
            </a:lvl1pPr>
            <a:lvl2pPr>
              <a:defRPr sz="3200"/>
            </a:lvl2pPr>
            <a:lvl3pPr>
              <a:defRPr sz="27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34671" y="1582265"/>
            <a:ext cx="3518055" cy="5172114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42E363-1477-46B0-B982-ED591A97E961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95981" y="5292884"/>
            <a:ext cx="6416040" cy="62485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95981" y="675613"/>
            <a:ext cx="6416040" cy="4536758"/>
          </a:xfrm>
        </p:spPr>
        <p:txBody>
          <a:bodyPr rtlCol="0">
            <a:normAutofit/>
          </a:bodyPr>
          <a:lstStyle>
            <a:lvl1pPr marL="0" indent="0">
              <a:buNone/>
              <a:defRPr sz="3700"/>
            </a:lvl1pPr>
            <a:lvl2pPr marL="521528" indent="0">
              <a:buNone/>
              <a:defRPr sz="3200"/>
            </a:lvl2pPr>
            <a:lvl3pPr marL="1043056" indent="0">
              <a:buNone/>
              <a:defRPr sz="2700"/>
            </a:lvl3pPr>
            <a:lvl4pPr marL="1564584" indent="0">
              <a:buNone/>
              <a:defRPr sz="2300"/>
            </a:lvl4pPr>
            <a:lvl5pPr marL="2086112" indent="0">
              <a:buNone/>
              <a:defRPr sz="2300"/>
            </a:lvl5pPr>
            <a:lvl6pPr marL="2607640" indent="0">
              <a:buNone/>
              <a:defRPr sz="2300"/>
            </a:lvl6pPr>
            <a:lvl7pPr marL="3129168" indent="0">
              <a:buNone/>
              <a:defRPr sz="2300"/>
            </a:lvl7pPr>
            <a:lvl8pPr marL="3650696" indent="0">
              <a:buNone/>
              <a:defRPr sz="2300"/>
            </a:lvl8pPr>
            <a:lvl9pPr marL="4172224" indent="0">
              <a:buNone/>
              <a:defRPr sz="23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95981" y="5917739"/>
            <a:ext cx="6416040" cy="887398"/>
          </a:xfrm>
        </p:spPr>
        <p:txBody>
          <a:bodyPr/>
          <a:lstStyle>
            <a:lvl1pPr marL="0" indent="0">
              <a:buNone/>
              <a:defRPr sz="1600"/>
            </a:lvl1pPr>
            <a:lvl2pPr marL="521528" indent="0">
              <a:buNone/>
              <a:defRPr sz="1400"/>
            </a:lvl2pPr>
            <a:lvl3pPr marL="1043056" indent="0">
              <a:buNone/>
              <a:defRPr sz="1100"/>
            </a:lvl3pPr>
            <a:lvl4pPr marL="1564584" indent="0">
              <a:buNone/>
              <a:defRPr sz="1000"/>
            </a:lvl4pPr>
            <a:lvl5pPr marL="2086112" indent="0">
              <a:buNone/>
              <a:defRPr sz="1000"/>
            </a:lvl5pPr>
            <a:lvl6pPr marL="2607640" indent="0">
              <a:buNone/>
              <a:defRPr sz="1000"/>
            </a:lvl6pPr>
            <a:lvl7pPr marL="3129168" indent="0">
              <a:buNone/>
              <a:defRPr sz="1000"/>
            </a:lvl7pPr>
            <a:lvl8pPr marL="3650696" indent="0">
              <a:buNone/>
              <a:defRPr sz="1000"/>
            </a:lvl8pPr>
            <a:lvl9pPr marL="4172224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B588EB-70AF-402B-96EF-C9BF66885B43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092584-6D2C-4A51-964B-D54CB3913AB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1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954088" y="539750"/>
            <a:ext cx="8588375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954088" y="1763713"/>
            <a:ext cx="8588375" cy="5332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534988" y="7008813"/>
            <a:ext cx="2495550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l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652838" y="7008813"/>
            <a:ext cx="3387725" cy="401637"/>
          </a:xfrm>
          <a:prstGeom prst="rect">
            <a:avLst/>
          </a:prstGeom>
        </p:spPr>
        <p:txBody>
          <a:bodyPr vert="horz" lIns="104306" tIns="52153" rIns="104306" bIns="52153" rtlCol="0" anchor="ctr"/>
          <a:lstStyle>
            <a:lvl1pPr algn="ctr" defTabSz="1043056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734550" y="6661150"/>
            <a:ext cx="725488" cy="696913"/>
          </a:xfrm>
          <a:prstGeom prst="rect">
            <a:avLst/>
          </a:prstGeom>
        </p:spPr>
        <p:txBody>
          <a:bodyPr vert="horz" lIns="104306" tIns="52153" rIns="104306" bIns="52153" rtlCol="0" anchor="ctr">
            <a:normAutofit/>
          </a:bodyPr>
          <a:lstStyle>
            <a:lvl1pPr algn="ctr" defTabSz="1043056" fontAlgn="auto">
              <a:lnSpc>
                <a:spcPts val="2400"/>
              </a:lnSpc>
              <a:spcBef>
                <a:spcPts val="0"/>
              </a:spcBef>
              <a:spcAft>
                <a:spcPts val="0"/>
              </a:spcAft>
              <a:defRPr sz="2700">
                <a:solidFill>
                  <a:schemeClr val="bg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F998F781-F8EC-4BE6-9909-C1D43FD54C9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58" r:id="rId4"/>
    <p:sldLayoutId id="2147483662" r:id="rId5"/>
    <p:sldLayoutId id="2147483663" r:id="rId6"/>
    <p:sldLayoutId id="2147483657" r:id="rId7"/>
    <p:sldLayoutId id="2147483656" r:id="rId8"/>
    <p:sldLayoutId id="2147483655" r:id="rId9"/>
    <p:sldLayoutId id="2147483654" r:id="rId10"/>
  </p:sldLayoutIdLst>
  <p:hf hdr="0" ftr="0" dt="0"/>
  <p:txStyles>
    <p:titleStyle>
      <a:lvl1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 kern="1200">
          <a:solidFill>
            <a:srgbClr val="005AA9"/>
          </a:solidFill>
          <a:latin typeface="+mj-lt"/>
          <a:ea typeface="+mj-ea"/>
          <a:cs typeface="+mj-cs"/>
        </a:defRPr>
      </a:lvl1pPr>
      <a:lvl2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2pPr>
      <a:lvl3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3pPr>
      <a:lvl4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4pPr>
      <a:lvl5pPr algn="l" defTabSz="1042988" rtl="0" eaLnBrk="0" fontAlgn="base" hangingPunct="0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5pPr>
      <a:lvl6pPr marL="4572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6pPr>
      <a:lvl7pPr marL="9144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7pPr>
      <a:lvl8pPr marL="13716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8pPr>
      <a:lvl9pPr marL="1828800" algn="l" defTabSz="1042988" rtl="0" fontAlgn="base">
        <a:lnSpc>
          <a:spcPts val="5200"/>
        </a:lnSpc>
        <a:spcBef>
          <a:spcPct val="0"/>
        </a:spcBef>
        <a:spcAft>
          <a:spcPct val="0"/>
        </a:spcAft>
        <a:defRPr sz="4200" b="1">
          <a:solidFill>
            <a:srgbClr val="005AA9"/>
          </a:solidFill>
          <a:latin typeface="Calibri" pitchFamily="34" charset="0"/>
        </a:defRPr>
      </a:lvl9pPr>
    </p:titleStyle>
    <p:bodyStyle>
      <a:lvl1pPr marL="363538" indent="-363538" algn="l" defTabSz="1042988" rtl="0" eaLnBrk="0" fontAlgn="base" hangingPunct="0">
        <a:spcBef>
          <a:spcPct val="20000"/>
        </a:spcBef>
        <a:spcAft>
          <a:spcPct val="0"/>
        </a:spcAft>
        <a:buFont typeface="+mj-lt"/>
        <a:buChar char="•"/>
        <a:defRPr sz="3600" kern="1200">
          <a:solidFill>
            <a:srgbClr val="005AA9"/>
          </a:solidFill>
          <a:latin typeface="+mj-lt"/>
          <a:ea typeface="+mn-ea"/>
          <a:cs typeface="+mn-cs"/>
        </a:defRPr>
      </a:lvl1pPr>
      <a:lvl2pPr marL="363538" indent="93663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400" kern="1200">
          <a:solidFill>
            <a:srgbClr val="504F53"/>
          </a:solidFill>
          <a:latin typeface="+mj-lt"/>
          <a:ea typeface="+mn-ea"/>
          <a:cs typeface="+mn-cs"/>
        </a:defRPr>
      </a:lvl2pPr>
      <a:lvl3pPr marL="712788" indent="-260350" algn="l" defTabSz="1042988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504F53"/>
          </a:solidFill>
          <a:latin typeface="+mj-lt"/>
          <a:ea typeface="+mn-ea"/>
          <a:cs typeface="+mn-cs"/>
        </a:defRPr>
      </a:lvl3pPr>
      <a:lvl4pPr marL="1600200" indent="-1239838" algn="just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–"/>
        <a:defRPr sz="1600" kern="1200">
          <a:solidFill>
            <a:srgbClr val="504F53"/>
          </a:solidFill>
          <a:latin typeface="+mj-lt"/>
          <a:ea typeface="+mn-ea"/>
          <a:cs typeface="+mn-cs"/>
        </a:defRPr>
      </a:lvl4pPr>
      <a:lvl5pPr marL="1435100" indent="393700" algn="l" defTabSz="1042988" rtl="0" eaLnBrk="0" fontAlgn="base" hangingPunct="0">
        <a:lnSpc>
          <a:spcPts val="1800"/>
        </a:lnSpc>
        <a:spcBef>
          <a:spcPts val="400"/>
        </a:spcBef>
        <a:spcAft>
          <a:spcPct val="0"/>
        </a:spcAft>
        <a:buFont typeface="Arial" charset="0"/>
        <a:buChar char="»"/>
        <a:defRPr sz="1400" kern="1200">
          <a:solidFill>
            <a:srgbClr val="8D8C90"/>
          </a:solidFill>
          <a:latin typeface="+mj-lt"/>
          <a:ea typeface="+mn-ea"/>
          <a:cs typeface="+mn-cs"/>
        </a:defRPr>
      </a:lvl5pPr>
      <a:lvl6pPr marL="2868404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6pPr>
      <a:lvl7pPr marL="3389932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7pPr>
      <a:lvl8pPr marL="3911460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8pPr>
      <a:lvl9pPr marL="4432988" indent="-260764" algn="l" defTabSz="1043056" rtl="0" eaLnBrk="1" latinLnBrk="0" hangingPunct="1">
        <a:spcBef>
          <a:spcPct val="20000"/>
        </a:spcBef>
        <a:buFont typeface="Arial" pitchFamily="34" charset="0"/>
        <a:buChar char="•"/>
        <a:defRPr sz="2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2152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4305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56458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086112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07640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129168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650696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172224" algn="l" defTabSz="1043056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7" Type="http://schemas.openxmlformats.org/officeDocument/2006/relationships/hyperlink" Target="consultantplus://offline/ref=7E4F10E26785E1ADD46728D46600BF7C92396503C7A59DB7CD3C6C921EC5CEE132FB10F87938397FL9W9L" TargetMode="Externa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7" Type="http://schemas.openxmlformats.org/officeDocument/2006/relationships/hyperlink" Target="consultantplus://offline/ref=62B873AEF931CCD26B7E5BA985EDA68C6C339EF4E5CD6BB5BAD572EC8B0B8A5B731EB5E6A4DA219543DF91nDv1I" TargetMode="Externa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consultantplus://offline/ref=244392F61853A30C29C828064E774DC3807A5CF0059DF32BC1B0700B68DA59F3AF4485839D6E246979x2H" TargetMode="External"/><Relationship Id="rId2" Type="http://schemas.openxmlformats.org/officeDocument/2006/relationships/hyperlink" Target="consultantplus://offline/ref=244392F61853A30C29C828064E774DC3807A5CF0059DF32BC1B0700B68DA59F3AF4485839D6E246879x5H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646238" y="7561263"/>
            <a:ext cx="7486650" cy="263549"/>
          </a:xfrm>
        </p:spPr>
        <p:txBody>
          <a:bodyPr>
            <a:normAutofit fontScale="55000" lnSpcReduction="20000"/>
          </a:bodyPr>
          <a:lstStyle/>
          <a:p>
            <a:pPr defTabSz="914400" eaLnBrk="1" hangingPunct="1">
              <a:spcBef>
                <a:spcPct val="0"/>
              </a:spcBef>
              <a:buFontTx/>
              <a:buNone/>
            </a:pPr>
            <a:endParaRPr lang="ru-RU" altLang="ru-RU" sz="2400" dirty="0" smtClean="0"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1192054" y="3780631"/>
            <a:ext cx="8379922" cy="14619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defTabSz="914400" eaLnBrk="1" hangingPunct="1"/>
            <a:r>
              <a:rPr lang="ru-RU" altLang="ru-RU" sz="3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3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законодательства </a:t>
            </a:r>
            <a:br>
              <a:rPr lang="ru-RU" sz="3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400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специальным налоговым </a:t>
            </a:r>
            <a:r>
              <a:rPr lang="ru-RU" sz="3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режимам</a:t>
            </a:r>
            <a:r>
              <a:rPr lang="ru-RU" altLang="ru-RU" sz="34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</a:t>
            </a:r>
            <a:endParaRPr lang="ru-RU" altLang="ru-RU" sz="3400" b="1" dirty="0" smtClean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defTabSz="914400" eaLnBrk="1" hangingPunct="1"/>
            <a:endParaRPr lang="ru-RU" altLang="ru-RU" dirty="0">
              <a:solidFill>
                <a:schemeClr val="bg1"/>
              </a:solidFill>
            </a:endParaRPr>
          </a:p>
        </p:txBody>
      </p:sp>
      <p:sp>
        <p:nvSpPr>
          <p:cNvPr id="7172" name="Rectangle 7"/>
          <p:cNvSpPr>
            <a:spLocks noChangeArrowheads="1"/>
          </p:cNvSpPr>
          <p:nvPr/>
        </p:nvSpPr>
        <p:spPr bwMode="auto">
          <a:xfrm>
            <a:off x="1732202" y="6372919"/>
            <a:ext cx="7242175" cy="874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04306" tIns="52153" rIns="104306" bIns="52153">
            <a:spAutoFit/>
          </a:bodyPr>
          <a:lstStyle>
            <a:lvl1pPr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 sz="21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042988" eaLnBrk="0" fontAlgn="base" hangingPunct="0">
              <a:spcBef>
                <a:spcPct val="0"/>
              </a:spcBef>
              <a:spcAft>
                <a:spcPct val="0"/>
              </a:spcAft>
              <a:defRPr sz="21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endParaRPr lang="en-US" altLang="ru-RU" sz="1800" dirty="0" smtClean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endParaRPr lang="ru-RU" altLang="ru-RU" sz="18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/>
            <a:r>
              <a:rPr lang="ru-RU" altLang="ru-RU" sz="1400" dirty="0" smtClean="0">
                <a:solidFill>
                  <a:schemeClr val="bg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Горно-Алтайск 2018</a:t>
            </a:r>
            <a:endParaRPr lang="ru-RU" altLang="ru-RU" sz="1400" dirty="0">
              <a:solidFill>
                <a:schemeClr val="bg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049732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639594" y="540271"/>
            <a:ext cx="9642557" cy="864096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67180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9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8428" y="324247"/>
            <a:ext cx="5040560" cy="698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383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639594" y="540271"/>
            <a:ext cx="9642557" cy="864096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933" y="612279"/>
            <a:ext cx="4697047" cy="676384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667180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58881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законодательства </a:t>
            </a:r>
            <a:br>
              <a:rPr lang="ru-RU" sz="2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ЕСХН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56394310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779000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11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454514" y="5499218"/>
            <a:ext cx="4362253" cy="72008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just"/>
            <a:r>
              <a:rPr lang="ru-RU" sz="1800" b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Полностью освобождены</a:t>
            </a:r>
            <a:endParaRPr lang="ru-RU" sz="1800" b="1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130676" y="5364806"/>
            <a:ext cx="4403698" cy="17137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части имущества, используемого при производстве сельскохозяйственной продукции, первичной и последующей (промышленной) переработке и реализации этой продукции, а также при оказании услуг сельскохозяйственными товаропроизводителями</a:t>
            </a:r>
          </a:p>
        </p:txBody>
      </p:sp>
      <p:cxnSp>
        <p:nvCxnSpPr>
          <p:cNvPr id="29" name="Прямая со стрелкой 28"/>
          <p:cNvCxnSpPr/>
          <p:nvPr/>
        </p:nvCxnSpPr>
        <p:spPr>
          <a:xfrm flipH="1">
            <a:off x="2692030" y="5105243"/>
            <a:ext cx="1574550" cy="35587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482529" y="5105243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511449" y="5105242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1674292" y="1404367"/>
            <a:ext cx="7287108" cy="490672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Категории </a:t>
            </a:r>
            <a:r>
              <a:rPr lang="ru-RU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сельскохозяйственных товаропроизводителей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83584" y="1895039"/>
            <a:ext cx="1104987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498370" y="1895039"/>
            <a:ext cx="91440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 стрелкой 35"/>
          <p:cNvCxnSpPr/>
          <p:nvPr/>
        </p:nvCxnSpPr>
        <p:spPr>
          <a:xfrm>
            <a:off x="5649970" y="5105243"/>
            <a:ext cx="1418331" cy="23185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Скругленный прямоугольник 5"/>
          <p:cNvSpPr/>
          <p:nvPr/>
        </p:nvSpPr>
        <p:spPr>
          <a:xfrm>
            <a:off x="482529" y="2018881"/>
            <a:ext cx="4111958" cy="173752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dirty="0"/>
              <a:t>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индивидуальные предприниматели, производящие сельскохозяйственную продукцию и (или) выращивающие рыбу, осуществляющие ее первичную и последующую (промышленную) переработку</a:t>
            </a: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30676" y="2018881"/>
            <a:ext cx="5105524" cy="212179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 algn="just"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индивидуальные предприниматели, производящие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сельскохозяйственную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продукцию, </a:t>
            </a:r>
            <a:br>
              <a:rPr lang="ru-RU" sz="1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осуществляющие ее первичную и последующую (промышленную) переработку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  <a:hlinkClick r:id="rId7"/>
              </a:rPr>
              <a:t>, </a:t>
            </a: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AutoNum type="arabicPeriod"/>
            </a:pP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Организации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и индивидуальные предприниматели, оказывающие услуги сельскохозяйственным товаропроизводителям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  <a:hlinkClick r:id="rId7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306140" y="1758903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9077174" y="1733634"/>
            <a:ext cx="914400" cy="283865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4680720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639594" y="540271"/>
            <a:ext cx="9642557" cy="864096"/>
          </a:xfrm>
        </p:spPr>
        <p:txBody>
          <a:bodyPr/>
          <a:lstStyle/>
          <a:p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endParaRPr lang="ru-RU" sz="1800" dirty="0"/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667180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12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" name="Скругленный прямоугольник 2"/>
          <p:cNvSpPr/>
          <p:nvPr/>
        </p:nvSpPr>
        <p:spPr>
          <a:xfrm>
            <a:off x="3330476" y="3557820"/>
            <a:ext cx="3613630" cy="93610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600" b="1" dirty="0" smtClean="0"/>
              <a:t>Открытые данные</a:t>
            </a:r>
            <a:endParaRPr lang="ru-RU" sz="26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673350" y="1148349"/>
            <a:ext cx="53467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ru-RU" sz="1400" dirty="0"/>
          </a:p>
          <a:p>
            <a:r>
              <a:rPr lang="ru-RU" sz="1400" dirty="0" smtClean="0"/>
              <a:t>.</a:t>
            </a:r>
            <a:endParaRPr lang="ru-RU" sz="1400" dirty="0"/>
          </a:p>
        </p:txBody>
      </p:sp>
      <p:sp>
        <p:nvSpPr>
          <p:cNvPr id="5" name="Овал 4"/>
          <p:cNvSpPr/>
          <p:nvPr/>
        </p:nvSpPr>
        <p:spPr>
          <a:xfrm>
            <a:off x="162124" y="3378123"/>
            <a:ext cx="2597727" cy="137840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 суммах недоимки и задолженности по пеням и штрафам</a:t>
            </a:r>
          </a:p>
        </p:txBody>
      </p:sp>
      <p:sp>
        <p:nvSpPr>
          <p:cNvPr id="6" name="Овал 5"/>
          <p:cNvSpPr/>
          <p:nvPr/>
        </p:nvSpPr>
        <p:spPr>
          <a:xfrm>
            <a:off x="7097142" y="500277"/>
            <a:ext cx="3168352" cy="176818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 налоговых правонарушениях и мерах ответственности за их совершение</a:t>
            </a:r>
          </a:p>
        </p:txBody>
      </p:sp>
      <p:sp>
        <p:nvSpPr>
          <p:cNvPr id="8" name="Овал 7"/>
          <p:cNvSpPr/>
          <p:nvPr/>
        </p:nvSpPr>
        <p:spPr>
          <a:xfrm>
            <a:off x="594172" y="5847400"/>
            <a:ext cx="3168352" cy="136815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о среднесписочной численности работников организации</a:t>
            </a:r>
            <a:endParaRPr lang="ru-RU" sz="1600" b="1" dirty="0"/>
          </a:p>
        </p:txBody>
      </p:sp>
      <p:sp>
        <p:nvSpPr>
          <p:cNvPr id="10" name="Овал 9"/>
          <p:cNvSpPr/>
          <p:nvPr/>
        </p:nvSpPr>
        <p:spPr>
          <a:xfrm>
            <a:off x="6473949" y="5868863"/>
            <a:ext cx="3334618" cy="13649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об уплаченных организацией суммах налогов и сборов, о суммах страховых взносов</a:t>
            </a:r>
          </a:p>
        </p:txBody>
      </p:sp>
      <p:sp>
        <p:nvSpPr>
          <p:cNvPr id="11" name="Овал 10"/>
          <p:cNvSpPr/>
          <p:nvPr/>
        </p:nvSpPr>
        <p:spPr>
          <a:xfrm>
            <a:off x="943087" y="500277"/>
            <a:ext cx="3539517" cy="205621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/>
              <a:t>о применяемом организацией специальном налоговом режиме и о ее участии в консолидированной группе налогоплательщиков</a:t>
            </a:r>
          </a:p>
        </p:txBody>
      </p:sp>
      <p:sp>
        <p:nvSpPr>
          <p:cNvPr id="12" name="Овал 11"/>
          <p:cNvSpPr/>
          <p:nvPr/>
        </p:nvSpPr>
        <p:spPr>
          <a:xfrm>
            <a:off x="7434932" y="3203229"/>
            <a:ext cx="2996828" cy="172819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 smtClean="0"/>
              <a:t>о </a:t>
            </a:r>
            <a:r>
              <a:rPr lang="ru-RU" sz="1600" b="1" dirty="0"/>
              <a:t>суммах доходов и расходов по данным бухгалтерской (финансовой) отчетности организации</a:t>
            </a:r>
          </a:p>
        </p:txBody>
      </p:sp>
      <p:cxnSp>
        <p:nvCxnSpPr>
          <p:cNvPr id="20" name="Прямая со стрелкой 19"/>
          <p:cNvCxnSpPr/>
          <p:nvPr/>
        </p:nvCxnSpPr>
        <p:spPr>
          <a:xfrm flipV="1">
            <a:off x="5634732" y="2052439"/>
            <a:ext cx="1800200" cy="150538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flipH="1" flipV="1">
            <a:off x="3310598" y="2556495"/>
            <a:ext cx="955982" cy="100132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>
            <a:stCxn id="3" idx="1"/>
          </p:cNvCxnSpPr>
          <p:nvPr/>
        </p:nvCxnSpPr>
        <p:spPr>
          <a:xfrm flipH="1">
            <a:off x="2826420" y="4025872"/>
            <a:ext cx="504056" cy="4145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Прямая со стрелкой 25"/>
          <p:cNvCxnSpPr>
            <a:stCxn id="3" idx="3"/>
            <a:endCxn id="12" idx="2"/>
          </p:cNvCxnSpPr>
          <p:nvPr/>
        </p:nvCxnSpPr>
        <p:spPr>
          <a:xfrm>
            <a:off x="6944106" y="4025872"/>
            <a:ext cx="490826" cy="4145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186460" y="4493924"/>
            <a:ext cx="1080120" cy="137493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>
            <a:off x="5490716" y="4493924"/>
            <a:ext cx="1296144" cy="159096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206997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4"/>
          <p:cNvSpPr>
            <a:spLocks noGrp="1" noChangeArrowheads="1"/>
          </p:cNvSpPr>
          <p:nvPr>
            <p:ph type="title"/>
          </p:nvPr>
        </p:nvSpPr>
        <p:spPr>
          <a:xfrm>
            <a:off x="534670" y="302802"/>
            <a:ext cx="9624060" cy="5303386"/>
          </a:xfrm>
        </p:spPr>
        <p:txBody>
          <a:bodyPr/>
          <a:lstStyle/>
          <a:p>
            <a:pPr algn="ctr" eaLnBrk="1" hangingPunct="1"/>
            <a:r>
              <a:rPr lang="ru-RU" altLang="ru-RU" sz="6200" dirty="0" smtClean="0">
                <a:latin typeface="PF Din Text Cond Pro Medium" pitchFamily="2" charset="0"/>
              </a:rPr>
              <a:t/>
            </a:r>
            <a:br>
              <a:rPr lang="ru-RU" altLang="ru-RU" sz="6200" dirty="0" smtClean="0">
                <a:latin typeface="PF Din Text Cond Pro Medium" pitchFamily="2" charset="0"/>
              </a:rPr>
            </a:br>
            <a:r>
              <a:rPr lang="ru-RU" altLang="ru-RU" sz="6200" dirty="0" smtClean="0">
                <a:latin typeface="PF Din Text Cond Pro Medium" pitchFamily="2" charset="0"/>
              </a:rPr>
              <a:t/>
            </a:r>
            <a:br>
              <a:rPr lang="ru-RU" altLang="ru-RU" sz="6200" dirty="0" smtClean="0">
                <a:latin typeface="PF Din Text Cond Pro Medium" pitchFamily="2" charset="0"/>
              </a:rPr>
            </a:br>
            <a:r>
              <a:rPr lang="ru-RU" altLang="ru-RU" sz="6200" dirty="0" smtClean="0">
                <a:latin typeface="PF Din Text Cond Pro Medium" pitchFamily="2" charset="0"/>
              </a:rPr>
              <a:t>Спасибо за </a:t>
            </a:r>
            <a:r>
              <a:rPr lang="ru-RU" altLang="ru-RU" sz="6200" dirty="0">
                <a:latin typeface="PF Din Text Cond Pro Medium" pitchFamily="2" charset="0"/>
              </a:rPr>
              <a:t>внимание!</a:t>
            </a:r>
          </a:p>
        </p:txBody>
      </p:sp>
      <p:pic>
        <p:nvPicPr>
          <p:cNvPr id="18435" name="Picture 8" descr="новый герб обводка 35x3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03853" y="1081681"/>
            <a:ext cx="1178874" cy="11114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9667180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10</a:t>
            </a:r>
          </a:p>
        </p:txBody>
      </p:sp>
    </p:spTree>
    <p:extLst>
      <p:ext uri="{BB962C8B-B14F-4D97-AF65-F5344CB8AC3E}">
        <p14:creationId xmlns:p14="http://schemas.microsoft.com/office/powerpoint/2010/main" val="2141668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законодательства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079502116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46376" y="2628503"/>
            <a:ext cx="2952328" cy="10068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4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59 805 </a:t>
            </a:r>
            <a:r>
              <a:rPr lang="ru-RU" sz="24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(45 млн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коэф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.-дефлятор 1,329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5697446" y="2555868"/>
            <a:ext cx="3897726" cy="115212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22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112 500 </a:t>
            </a:r>
            <a:r>
              <a:rPr lang="ru-RU" sz="2200" b="1" u="sng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тыс.руб</a:t>
            </a:r>
            <a:r>
              <a:rPr lang="ru-RU" sz="1800" b="1" u="sn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(действие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коэф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.-дефлятора 1,481 приостановлено до 01.01.2020</a:t>
            </a:r>
          </a:p>
          <a:p>
            <a:pPr lvl="0"/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01.01.2020 </a:t>
            </a:r>
            <a:r>
              <a:rPr lang="ru-RU" sz="16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коэф</a:t>
            </a:r>
            <a:r>
              <a:rPr lang="ru-RU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.-дефлятор равен 1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746376" y="4767814"/>
            <a:ext cx="3024336" cy="957033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/>
              <a:t>79 740 </a:t>
            </a:r>
            <a:r>
              <a:rPr lang="ru-RU" sz="2400" b="1" u="sng" dirty="0" err="1" smtClean="0"/>
              <a:t>тыс.руб</a:t>
            </a:r>
            <a:r>
              <a:rPr lang="ru-RU" dirty="0" smtClean="0"/>
              <a:t>.</a:t>
            </a:r>
          </a:p>
          <a:p>
            <a:pPr lvl="0"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(60 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млн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руб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*  </a:t>
            </a:r>
            <a:r>
              <a:rPr lang="ru-RU" sz="1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коэф</a:t>
            </a:r>
            <a:r>
              <a:rPr lang="ru-RU" sz="1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.-дефлятор 1,329</a:t>
            </a:r>
          </a:p>
          <a:p>
            <a:pPr algn="ctr"/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009141" y="4767814"/>
            <a:ext cx="3024336" cy="74100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/>
              <a:t>150 000 </a:t>
            </a:r>
            <a:r>
              <a:rPr lang="ru-RU" sz="2400" b="1" u="sng" dirty="0" err="1" smtClean="0"/>
              <a:t>тыс.руб</a:t>
            </a:r>
            <a:r>
              <a:rPr lang="ru-RU" dirty="0" smtClean="0"/>
              <a:t>.</a:t>
            </a:r>
          </a:p>
          <a:p>
            <a:pPr algn="ctr"/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0106" y="6650441"/>
            <a:ext cx="2448272" cy="4733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100 000 </a:t>
            </a:r>
            <a:r>
              <a:rPr lang="ru-RU" sz="2200" b="1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786860" y="6679954"/>
            <a:ext cx="2592288" cy="41434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150 000 </a:t>
            </a:r>
            <a:r>
              <a:rPr lang="ru-RU" sz="2200" b="1" dirty="0" err="1" smtClean="0"/>
              <a:t>тыс.руб</a:t>
            </a:r>
            <a:r>
              <a:rPr lang="ru-RU" dirty="0" smtClean="0"/>
              <a:t>.</a:t>
            </a:r>
            <a:endParaRPr lang="ru-RU" dirty="0"/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754412" y="2340471"/>
            <a:ext cx="1224136" cy="215397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5562724" y="2340471"/>
            <a:ext cx="1368152" cy="10769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2970436" y="4572719"/>
            <a:ext cx="1080120" cy="720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5418708" y="4572719"/>
            <a:ext cx="1368152" cy="7200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Прямая со стрелкой 30"/>
          <p:cNvCxnSpPr/>
          <p:nvPr/>
        </p:nvCxnSpPr>
        <p:spPr>
          <a:xfrm flipH="1">
            <a:off x="3366480" y="6679954"/>
            <a:ext cx="1548172" cy="207174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 стрелкой 32"/>
          <p:cNvCxnSpPr/>
          <p:nvPr/>
        </p:nvCxnSpPr>
        <p:spPr>
          <a:xfrm>
            <a:off x="5130676" y="6679954"/>
            <a:ext cx="1512168" cy="269029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676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законодательства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808916341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2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00048" y="2146984"/>
            <a:ext cx="1750466" cy="51518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042444" y="2196454"/>
            <a:ext cx="1494903" cy="43142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1305272" y="1800399"/>
            <a:ext cx="973206" cy="22165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2822352" y="1829560"/>
            <a:ext cx="1180100" cy="23463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 flipH="1">
            <a:off x="6498828" y="1746550"/>
            <a:ext cx="936104" cy="221653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 стрелкой 16"/>
          <p:cNvCxnSpPr/>
          <p:nvPr/>
        </p:nvCxnSpPr>
        <p:spPr>
          <a:xfrm>
            <a:off x="7938988" y="1798615"/>
            <a:ext cx="1080120" cy="16958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5216414" y="2081685"/>
            <a:ext cx="1750466" cy="40280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Организации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Скругленный прямоугольник 18"/>
          <p:cNvSpPr/>
          <p:nvPr/>
        </p:nvSpPr>
        <p:spPr>
          <a:xfrm>
            <a:off x="8049334" y="2064193"/>
            <a:ext cx="1494903" cy="34797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ИП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2164" y="3132559"/>
            <a:ext cx="1656184" cy="14401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Tx/>
              <a:buChar char="-"/>
            </a:pPr>
            <a:r>
              <a:rPr lang="ru-RU" sz="1600" dirty="0" smtClean="0"/>
              <a:t>Налог на прибыль</a:t>
            </a:r>
          </a:p>
          <a:p>
            <a:pPr marL="342900" indent="-342900" algn="just">
              <a:buFontTx/>
              <a:buChar char="-"/>
            </a:pPr>
            <a:r>
              <a:rPr lang="ru-RU" sz="1600" dirty="0" smtClean="0"/>
              <a:t>Налог на имущество</a:t>
            </a:r>
          </a:p>
          <a:p>
            <a:pPr marL="342900" indent="-342900" algn="just">
              <a:buFontTx/>
              <a:buChar char="-"/>
            </a:pPr>
            <a:r>
              <a:rPr lang="ru-RU" sz="1600" dirty="0" smtClean="0"/>
              <a:t>НДС</a:t>
            </a:r>
            <a:endParaRPr lang="ru-RU" sz="1600" dirty="0"/>
          </a:p>
        </p:txBody>
      </p:sp>
      <p:cxnSp>
        <p:nvCxnSpPr>
          <p:cNvPr id="23" name="Прямая со стрелкой 22"/>
          <p:cNvCxnSpPr/>
          <p:nvPr/>
        </p:nvCxnSpPr>
        <p:spPr>
          <a:xfrm>
            <a:off x="1575281" y="2711638"/>
            <a:ext cx="0" cy="31593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Скругленный прямоугольник 23"/>
          <p:cNvSpPr/>
          <p:nvPr/>
        </p:nvSpPr>
        <p:spPr>
          <a:xfrm>
            <a:off x="2287458" y="3132559"/>
            <a:ext cx="2249889" cy="237626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Tx/>
              <a:buChar char="-"/>
            </a:pPr>
            <a:r>
              <a:rPr lang="ru-RU" sz="1600" dirty="0" smtClean="0"/>
              <a:t>Налог на доходы физических лиц</a:t>
            </a:r>
          </a:p>
          <a:p>
            <a:pPr marL="342900" indent="-342900" algn="just">
              <a:buFontTx/>
              <a:buChar char="-"/>
            </a:pPr>
            <a:r>
              <a:rPr lang="ru-RU" sz="1600" dirty="0" smtClean="0"/>
              <a:t> налог на имущество ФЛ, используемого в </a:t>
            </a:r>
            <a:r>
              <a:rPr lang="ru-RU" sz="1600" dirty="0" err="1" smtClean="0"/>
              <a:t>прдпринимательской</a:t>
            </a:r>
            <a:r>
              <a:rPr lang="ru-RU" sz="1600" dirty="0" smtClean="0"/>
              <a:t> деятельности</a:t>
            </a:r>
          </a:p>
          <a:p>
            <a:pPr marL="342900" indent="-342900" algn="just">
              <a:buFontTx/>
              <a:buChar char="-"/>
            </a:pPr>
            <a:r>
              <a:rPr lang="ru-RU" sz="1600" dirty="0" smtClean="0"/>
              <a:t> НДС</a:t>
            </a:r>
            <a:endParaRPr lang="ru-RU" sz="1600" dirty="0"/>
          </a:p>
        </p:txBody>
      </p:sp>
      <p:cxnSp>
        <p:nvCxnSpPr>
          <p:cNvPr id="29" name="Прямая со стрелкой 28"/>
          <p:cNvCxnSpPr/>
          <p:nvPr/>
        </p:nvCxnSpPr>
        <p:spPr>
          <a:xfrm>
            <a:off x="3789895" y="2662168"/>
            <a:ext cx="0" cy="365401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Скругленный прямоугольник 33"/>
          <p:cNvSpPr/>
          <p:nvPr/>
        </p:nvSpPr>
        <p:spPr>
          <a:xfrm>
            <a:off x="4770636" y="2711638"/>
            <a:ext cx="2429593" cy="30852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Tx/>
              <a:buChar char="-"/>
            </a:pPr>
            <a:r>
              <a:rPr lang="ru-RU" sz="1500" dirty="0" smtClean="0"/>
              <a:t>Налог с доходов, облагаемых по налоговым ставкам п.1.6, 3, 4 ст.284 НК РФ</a:t>
            </a:r>
          </a:p>
          <a:p>
            <a:pPr marL="342900" indent="-342900" algn="just">
              <a:buFontTx/>
              <a:buChar char="-"/>
            </a:pPr>
            <a:r>
              <a:rPr lang="ru-RU" sz="1500" dirty="0" smtClean="0"/>
              <a:t>Налог на имущество с объектов недвижимого имущества, по которым налоговая база определяется как их кадастровая стоимость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7379920" y="2562057"/>
            <a:ext cx="2791316" cy="338437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just">
              <a:buFontTx/>
              <a:buChar char="-"/>
            </a:pPr>
            <a:r>
              <a:rPr lang="ru-RU" sz="1600" dirty="0" smtClean="0"/>
              <a:t>Налог на доходы физических лиц, уплачиваемый с доходов в виде дивидендов</a:t>
            </a:r>
          </a:p>
          <a:p>
            <a:pPr marL="285750" indent="-285750" algn="just">
              <a:buFontTx/>
              <a:buChar char="-"/>
            </a:pPr>
            <a:r>
              <a:rPr lang="ru-RU" sz="1600" dirty="0" smtClean="0"/>
              <a:t>Налог на имущество </a:t>
            </a:r>
            <a:r>
              <a:rPr lang="ru-RU" sz="1600" dirty="0" err="1" smtClean="0"/>
              <a:t>физ.лиц</a:t>
            </a:r>
            <a:r>
              <a:rPr lang="ru-RU" sz="1600" dirty="0" smtClean="0"/>
              <a:t>, включенный в перечень объектов недвижимости, по которым  </a:t>
            </a:r>
            <a:r>
              <a:rPr lang="ru-RU" sz="1600" dirty="0"/>
              <a:t>налоговая база определяется как их кадастровая </a:t>
            </a:r>
            <a:r>
              <a:rPr lang="ru-RU" sz="1600" dirty="0" smtClean="0"/>
              <a:t>стоимость</a:t>
            </a:r>
          </a:p>
          <a:p>
            <a:pPr algn="just"/>
            <a:endParaRPr lang="ru-RU" sz="1600" dirty="0"/>
          </a:p>
        </p:txBody>
      </p:sp>
      <p:sp>
        <p:nvSpPr>
          <p:cNvPr id="38" name="Скругленный прямоугольник 37"/>
          <p:cNvSpPr/>
          <p:nvPr/>
        </p:nvSpPr>
        <p:spPr>
          <a:xfrm>
            <a:off x="5048131" y="6084887"/>
            <a:ext cx="4773601" cy="108012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just">
              <a:buFontTx/>
              <a:buChar char="-"/>
            </a:pPr>
            <a:r>
              <a:rPr lang="ru-RU" sz="1600" dirty="0"/>
              <a:t>НДС при ввозе товаров на территорию РФ</a:t>
            </a:r>
          </a:p>
          <a:p>
            <a:pPr marL="342900" indent="-342900" algn="just">
              <a:buFontTx/>
              <a:buChar char="-"/>
            </a:pPr>
            <a:r>
              <a:rPr lang="ru-RU" sz="1600" dirty="0"/>
              <a:t>НДС, уплаченный в </a:t>
            </a:r>
            <a:r>
              <a:rPr lang="ru-RU" sz="1600" dirty="0" smtClean="0"/>
              <a:t>соответствии со </a:t>
            </a:r>
            <a:r>
              <a:rPr lang="ru-RU" sz="1600" dirty="0"/>
              <a:t>ст</a:t>
            </a:r>
            <a:r>
              <a:rPr lang="ru-RU" sz="1600" dirty="0" smtClean="0"/>
              <a:t>. 161</a:t>
            </a:r>
            <a:r>
              <a:rPr lang="ru-RU" sz="1600" dirty="0"/>
              <a:t>, 174.1 НК РФ</a:t>
            </a:r>
          </a:p>
          <a:p>
            <a:pPr marL="342900" indent="-342900" algn="just">
              <a:buFontTx/>
              <a:buChar char="-"/>
            </a:pPr>
            <a:r>
              <a:rPr lang="ru-RU" sz="1600" dirty="0"/>
              <a:t>Страховые взносы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5747921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законодательства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УСН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4221176830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716957" y="3828905"/>
            <a:ext cx="3045567" cy="69227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dirty="0"/>
              <a:t>в ред. </a:t>
            </a:r>
            <a:r>
              <a:rPr lang="ru-RU" sz="1800" dirty="0">
                <a:hlinkClick r:id="rId7"/>
              </a:rPr>
              <a:t>Закона</a:t>
            </a:r>
            <a:r>
              <a:rPr lang="ru-RU" sz="1800" dirty="0"/>
              <a:t> Республики Алтай от 25.12.2009 N 88-РЗ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1" name="Прямая со стрелкой 10"/>
          <p:cNvCxnSpPr/>
          <p:nvPr/>
        </p:nvCxnSpPr>
        <p:spPr>
          <a:xfrm flipH="1">
            <a:off x="2502384" y="3289555"/>
            <a:ext cx="1153226" cy="481965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>
            <a:off x="6300361" y="3276575"/>
            <a:ext cx="1278587" cy="432048"/>
          </a:xfrm>
          <a:prstGeom prst="straightConnector1">
            <a:avLst/>
          </a:prstGeom>
          <a:ln w="381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Скругленный прямоугольник 17"/>
          <p:cNvSpPr/>
          <p:nvPr/>
        </p:nvSpPr>
        <p:spPr>
          <a:xfrm>
            <a:off x="6214799" y="3771520"/>
            <a:ext cx="3384376" cy="74965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/>
            <a:r>
              <a:rPr lang="ru-RU" sz="1800" dirty="0"/>
              <a:t>в ред. </a:t>
            </a:r>
            <a:r>
              <a:rPr lang="ru-RU" sz="1800" dirty="0">
                <a:hlinkClick r:id="rId7"/>
              </a:rPr>
              <a:t>Закона</a:t>
            </a:r>
            <a:r>
              <a:rPr lang="ru-RU" sz="1800" dirty="0"/>
              <a:t> Республики Алтай от </a:t>
            </a:r>
            <a:r>
              <a:rPr lang="ru-RU" sz="1800" dirty="0" smtClean="0"/>
              <a:t>22.12.2016 </a:t>
            </a:r>
            <a:r>
              <a:rPr lang="ru-RU" sz="1800" dirty="0"/>
              <a:t>N </a:t>
            </a:r>
            <a:r>
              <a:rPr lang="ru-RU" sz="1800" dirty="0" smtClean="0"/>
              <a:t>85-РЗ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4" name="Скругленный прямоугольник 23"/>
          <p:cNvSpPr/>
          <p:nvPr/>
        </p:nvSpPr>
        <p:spPr>
          <a:xfrm>
            <a:off x="1242244" y="5256380"/>
            <a:ext cx="2520280" cy="86409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13 видов деятельности</a:t>
            </a:r>
            <a:endParaRPr lang="ru-RU" sz="1600" dirty="0"/>
          </a:p>
        </p:txBody>
      </p:sp>
      <p:sp>
        <p:nvSpPr>
          <p:cNvPr id="34" name="Скругленный прямоугольник 33"/>
          <p:cNvSpPr/>
          <p:nvPr/>
        </p:nvSpPr>
        <p:spPr>
          <a:xfrm>
            <a:off x="6866423" y="5275742"/>
            <a:ext cx="2429593" cy="73687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600" dirty="0" smtClean="0"/>
              <a:t>23 вида </a:t>
            </a:r>
            <a:r>
              <a:rPr lang="ru-RU" sz="1600" dirty="0"/>
              <a:t>деятельности</a:t>
            </a:r>
            <a:endParaRPr lang="ru-RU" sz="1600" dirty="0"/>
          </a:p>
        </p:txBody>
      </p:sp>
      <p:sp>
        <p:nvSpPr>
          <p:cNvPr id="6" name="TextBox 5"/>
          <p:cNvSpPr txBox="1"/>
          <p:nvPr/>
        </p:nvSpPr>
        <p:spPr>
          <a:xfrm>
            <a:off x="7445784" y="4572719"/>
            <a:ext cx="914400" cy="41524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01.01.2017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1634087" y="4689659"/>
            <a:ext cx="914400" cy="41524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01.01.2009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22564" y="3400954"/>
            <a:ext cx="1778496" cy="1490788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Налоговая ставка в размере 5%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3186460" y="4572719"/>
            <a:ext cx="0" cy="683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>
            <a:off x="7290916" y="4572719"/>
            <a:ext cx="0" cy="683661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655740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Основные изменения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налогового законодательства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ЕНВД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75741602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4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" name="Скругленный прямоугольник 1"/>
          <p:cNvSpPr/>
          <p:nvPr/>
        </p:nvSpPr>
        <p:spPr>
          <a:xfrm>
            <a:off x="619820" y="2413106"/>
            <a:ext cx="2854130" cy="100685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Включается в расходы суммы уплаченных СВ за наемных работников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246800" y="2441595"/>
            <a:ext cx="3461140" cy="102188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/>
            <a:r>
              <a:rPr lang="ru-RU" sz="1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Включается в расходы сумма уплаченных СВ как за наемных работников, так и за себя на ОПС и ОМС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775642" y="5178913"/>
            <a:ext cx="1741922" cy="45658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/>
              <a:t>1,798</a:t>
            </a:r>
            <a:endParaRPr lang="ru-RU" sz="1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6834004" y="5134548"/>
            <a:ext cx="1789348" cy="460517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u="sng" dirty="0" smtClean="0"/>
              <a:t>1,868</a:t>
            </a:r>
            <a:endParaRPr lang="ru-RU" dirty="0" smtClean="0"/>
          </a:p>
          <a:p>
            <a:pPr algn="ctr"/>
            <a:r>
              <a:rPr lang="ru-RU" sz="1800" dirty="0" smtClean="0"/>
              <a:t> </a:t>
            </a:r>
            <a:endParaRPr lang="ru-RU" sz="1800" dirty="0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60106" y="6650441"/>
            <a:ext cx="2448272" cy="4733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-</a:t>
            </a:r>
            <a:endParaRPr lang="ru-RU" dirty="0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6354812" y="6679953"/>
            <a:ext cx="3024336" cy="5570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Не более 18 тыс. руб. на каждый экземпляр ККТ</a:t>
            </a:r>
            <a:endParaRPr lang="ru-RU" sz="18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1840012" y="4807476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7520170" y="4837525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54412" y="3563353"/>
            <a:ext cx="5051982" cy="574606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1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 более 50% от исчисленной суммы налога</a:t>
            </a:r>
            <a:endParaRPr kumimoji="0" lang="ru-RU" sz="2000" b="1" i="1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8" name="Прямая соединительная линия 17"/>
          <p:cNvCxnSpPr/>
          <p:nvPr/>
        </p:nvCxnSpPr>
        <p:spPr>
          <a:xfrm>
            <a:off x="2077954" y="3599378"/>
            <a:ext cx="676458" cy="251278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flipV="1">
            <a:off x="7884272" y="3628430"/>
            <a:ext cx="897722" cy="236751"/>
          </a:xfrm>
          <a:prstGeom prst="line">
            <a:avLst/>
          </a:prstGeom>
          <a:ln w="254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flipH="1">
            <a:off x="3546500" y="4807476"/>
            <a:ext cx="1296144" cy="55733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Прямая со стрелкой 26"/>
          <p:cNvCxnSpPr/>
          <p:nvPr/>
        </p:nvCxnSpPr>
        <p:spPr>
          <a:xfrm>
            <a:off x="5058668" y="4807476"/>
            <a:ext cx="1584176" cy="557331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 стрелкой 28"/>
          <p:cNvCxnSpPr/>
          <p:nvPr/>
        </p:nvCxnSpPr>
        <p:spPr>
          <a:xfrm flipH="1">
            <a:off x="3546500" y="2124447"/>
            <a:ext cx="1296144" cy="5040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Прямая со стрелкой 31"/>
          <p:cNvCxnSpPr/>
          <p:nvPr/>
        </p:nvCxnSpPr>
        <p:spPr>
          <a:xfrm>
            <a:off x="5058668" y="2124447"/>
            <a:ext cx="1188132" cy="504056"/>
          </a:xfrm>
          <a:prstGeom prst="straightConnector1">
            <a:avLst/>
          </a:prstGeom>
          <a:ln w="25400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/>
          <p:cNvSpPr txBox="1"/>
          <p:nvPr/>
        </p:nvSpPr>
        <p:spPr>
          <a:xfrm>
            <a:off x="672156" y="2095142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5" name="TextBox 34"/>
          <p:cNvSpPr txBox="1"/>
          <p:nvPr/>
        </p:nvSpPr>
        <p:spPr>
          <a:xfrm>
            <a:off x="8428431" y="2153543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9158742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639594" y="540271"/>
            <a:ext cx="9642557" cy="864096"/>
          </a:xfrm>
        </p:spPr>
        <p:txBody>
          <a:bodyPr/>
          <a:lstStyle/>
          <a:p>
            <a:pPr algn="ctr"/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Отражение расходов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приобретению ККТ в налоговой декларации  </a:t>
            </a:r>
            <a:r>
              <a:rPr lang="ru-RU" sz="2000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единому налогу на вмененный доход для отдельных видов </a:t>
            </a:r>
            <a:r>
              <a:rPr lang="ru-RU" sz="2000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  </a:t>
            </a:r>
            <a:endParaRPr lang="ru-RU" sz="2000" dirty="0">
              <a:solidFill>
                <a:srgbClr val="0070C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188" y="1476375"/>
            <a:ext cx="921702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   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Действующая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 настоящий момент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форма налоговой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декларации по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ЕНВД не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предусматривают возможность отражения в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декларации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расчета единого налога с учетом уменьшения суммы ЕНВД на сумму расходов по приобретению ККТ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В этой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связи налогоплательщикам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рекомендуется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по коду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  <a:hlinkClick r:id="rId2"/>
              </a:rPr>
              <a:t>строки 040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  <a:hlinkClick r:id="rId3"/>
              </a:rPr>
              <a:t>Раздела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3 Декларации учитывать </a:t>
            </a:r>
            <a:r>
              <a:rPr lang="ru-RU" sz="1800" b="1" dirty="0">
                <a:latin typeface="Times New Roman" pitchFamily="18" charset="0"/>
                <a:cs typeface="Times New Roman" pitchFamily="18" charset="0"/>
              </a:rPr>
              <a:t>общую сумму расходов по приобретению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ККТ</a:t>
            </a:r>
            <a:r>
              <a:rPr lang="ru-RU" sz="1800" dirty="0" smtClean="0"/>
              <a:t>. </a:t>
            </a:r>
            <a:endParaRPr lang="ru-RU" sz="1800" dirty="0"/>
          </a:p>
        </p:txBody>
      </p:sp>
      <p:pic>
        <p:nvPicPr>
          <p:cNvPr id="21" name="Рисунок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8188" y="2928828"/>
            <a:ext cx="8668960" cy="4236179"/>
          </a:xfrm>
          <a:prstGeom prst="rect">
            <a:avLst/>
          </a:prstGeom>
        </p:spPr>
      </p:pic>
      <p:sp>
        <p:nvSpPr>
          <p:cNvPr id="27" name="TextBox 26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5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197384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810196" y="396255"/>
            <a:ext cx="9642557" cy="864096"/>
          </a:xfrm>
        </p:spPr>
        <p:txBody>
          <a:bodyPr/>
          <a:lstStyle/>
          <a:p>
            <a:pPr algn="ctr"/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Форма пояснительной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записки к налоговой декларации по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ЕНВД                    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исьмо  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ФНС   России   от   20.02.2018   N  СД-4-3/3375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@)</a:t>
            </a:r>
            <a:endParaRPr lang="ru-RU" sz="2000" dirty="0"/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4137" y="1116335"/>
            <a:ext cx="5965126" cy="6264696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6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52700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7"/>
          <p:cNvSpPr>
            <a:spLocks noGrp="1"/>
          </p:cNvSpPr>
          <p:nvPr>
            <p:ph type="title"/>
          </p:nvPr>
        </p:nvSpPr>
        <p:spPr>
          <a:xfrm>
            <a:off x="594172" y="468263"/>
            <a:ext cx="9657166" cy="864096"/>
          </a:xfrm>
        </p:spPr>
        <p:txBody>
          <a:bodyPr/>
          <a:lstStyle/>
          <a:p>
            <a:pPr algn="ctr"/>
            <a:r>
              <a:rPr lang="ru-RU" sz="2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ПСН на территории  РА введена в действие с 01.01.2013 (Закон РА от 16.11.2012 № 58-РЗ)</a:t>
            </a:r>
            <a:endParaRPr lang="ru-RU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464947110"/>
              </p:ext>
            </p:extLst>
          </p:nvPr>
        </p:nvGraphicFramePr>
        <p:xfrm>
          <a:off x="594172" y="1044327"/>
          <a:ext cx="9145016" cy="61206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7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499359" y="1404367"/>
            <a:ext cx="3960296" cy="576064"/>
          </a:xfrm>
          <a:prstGeom prst="roundRect">
            <a:avLst/>
          </a:prstGeom>
          <a:solidFill>
            <a:srgbClr val="0070C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Потенциально возможный к получению годовой доход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16146" y="2221445"/>
            <a:ext cx="4680962" cy="648072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lnSpcReduction="10000"/>
          </a:bodyPr>
          <a:lstStyle/>
          <a:p>
            <a:pPr defTabSz="1043056" fontAlgn="auto">
              <a:spcAft>
                <a:spcPts val="0"/>
              </a:spcAft>
            </a:pP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 период 2016-2017 </a:t>
            </a:r>
            <a:r>
              <a:rPr kumimoji="0" lang="ru-RU" sz="18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гг</a:t>
            </a:r>
            <a:r>
              <a:rPr kumimoji="0" lang="ru-RU" sz="1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ru-RU" sz="18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размере </a:t>
            </a:r>
            <a:r>
              <a:rPr lang="ru-RU" sz="18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90 </a:t>
            </a:r>
            <a:r>
              <a:rPr lang="ru-RU" sz="1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defTabSz="1043056" fontAlgn="auto">
              <a:spcAft>
                <a:spcPts val="0"/>
              </a:spcAft>
            </a:pPr>
            <a:r>
              <a:rPr lang="ru-RU" sz="18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от размеров, установленных законом</a:t>
            </a: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5" name="Прямая со стрелкой 14"/>
          <p:cNvCxnSpPr/>
          <p:nvPr/>
        </p:nvCxnSpPr>
        <p:spPr>
          <a:xfrm>
            <a:off x="4707451" y="2546135"/>
            <a:ext cx="1675428" cy="0"/>
          </a:xfrm>
          <a:prstGeom prst="straightConnector1">
            <a:avLst/>
          </a:prstGeom>
          <a:ln w="38100">
            <a:prstDash val="dash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6327725" y="2412479"/>
            <a:ext cx="3697560" cy="591549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defTabSz="1043056" fontAlgn="auto">
              <a:spcAft>
                <a:spcPts val="0"/>
              </a:spcAft>
            </a:pPr>
            <a:r>
              <a:rPr kumimoji="0" lang="ru-RU" sz="19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 2018 г </a:t>
            </a:r>
            <a:r>
              <a:rPr lang="ru-RU" sz="1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размере </a:t>
            </a:r>
            <a:r>
              <a:rPr lang="ru-RU" sz="19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100 </a:t>
            </a:r>
            <a:r>
              <a:rPr lang="ru-RU" sz="19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defTabSz="1043056" fontAlgn="auto">
              <a:spcAft>
                <a:spcPts val="0"/>
              </a:spcAft>
            </a:pPr>
            <a:r>
              <a:rPr lang="ru-RU" sz="1900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от размеров, установленных законом</a:t>
            </a:r>
            <a:endParaRPr lang="ru-RU" sz="19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ru-RU" sz="48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24" name="Прямая со стрелкой 23"/>
          <p:cNvCxnSpPr/>
          <p:nvPr/>
        </p:nvCxnSpPr>
        <p:spPr>
          <a:xfrm flipH="1">
            <a:off x="2283584" y="1895039"/>
            <a:ext cx="1104987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 стрелкой 27"/>
          <p:cNvCxnSpPr/>
          <p:nvPr/>
        </p:nvCxnSpPr>
        <p:spPr>
          <a:xfrm>
            <a:off x="7498370" y="1895039"/>
            <a:ext cx="914400" cy="288032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Скругленный прямоугольник 38"/>
          <p:cNvSpPr/>
          <p:nvPr/>
        </p:nvSpPr>
        <p:spPr>
          <a:xfrm>
            <a:off x="794283" y="3780631"/>
            <a:ext cx="3947345" cy="135946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dirty="0" smtClean="0"/>
              <a:t> </a:t>
            </a:r>
            <a:r>
              <a:rPr lang="ru-RU" sz="1800" b="1" dirty="0" smtClean="0"/>
              <a:t>1</a:t>
            </a:r>
            <a:r>
              <a:rPr lang="ru-RU" sz="1600" b="1" dirty="0" smtClean="0"/>
              <a:t>.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превысили   60 </a:t>
            </a:r>
            <a:r>
              <a:rPr lang="ru-RU" sz="1600" b="1" dirty="0" err="1" smtClean="0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ССЧ работников за налоговый период более 15 человек</a:t>
            </a: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3. Не уплата налога в установленные сроки 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кругленный прямоугольник 39"/>
          <p:cNvSpPr/>
          <p:nvPr/>
        </p:nvSpPr>
        <p:spPr>
          <a:xfrm>
            <a:off x="6232672" y="3791845"/>
            <a:ext cx="3456384" cy="134825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/>
            <a:r>
              <a:rPr lang="ru-RU" sz="1800" b="1" dirty="0" smtClean="0"/>
              <a:t>1.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Доходы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превысили 60 </a:t>
            </a:r>
            <a:r>
              <a:rPr lang="ru-RU" sz="1600" b="1" dirty="0" err="1">
                <a:latin typeface="Times New Roman" pitchFamily="18" charset="0"/>
                <a:cs typeface="Times New Roman" pitchFamily="18" charset="0"/>
              </a:rPr>
              <a:t>млн.руб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600" b="1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ССЧ работников за налоговый период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более 15 человек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779255" y="3408770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8753870" y="3435439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01.01.2017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814879" y="6461008"/>
            <a:ext cx="2448272" cy="473374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200" b="1" dirty="0" smtClean="0"/>
              <a:t>-</a:t>
            </a:r>
            <a:endParaRPr lang="ru-RU" dirty="0"/>
          </a:p>
        </p:txBody>
      </p:sp>
      <p:sp>
        <p:nvSpPr>
          <p:cNvPr id="44" name="Скругленный прямоугольник 43"/>
          <p:cNvSpPr/>
          <p:nvPr/>
        </p:nvSpPr>
        <p:spPr>
          <a:xfrm>
            <a:off x="6354812" y="6419164"/>
            <a:ext cx="3024336" cy="55706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800" b="1" dirty="0" smtClean="0"/>
              <a:t>Не более 18 тыс. руб. на каждый экземпляр ККТ</a:t>
            </a:r>
            <a:endParaRPr lang="ru-RU" sz="1800" b="1" dirty="0"/>
          </a:p>
        </p:txBody>
      </p:sp>
      <p:sp>
        <p:nvSpPr>
          <p:cNvPr id="45" name="TextBox 44"/>
          <p:cNvSpPr txBox="1"/>
          <p:nvPr/>
        </p:nvSpPr>
        <p:spPr>
          <a:xfrm>
            <a:off x="804066" y="6111451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До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8299028" y="6099576"/>
            <a:ext cx="914400" cy="259563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 01.01.2018</a:t>
            </a:r>
            <a:endParaRPr kumimoji="0" lang="ru-RU" sz="1600" b="1" i="0" u="none" strike="noStrike" kern="1200" cap="none" spc="0" normalizeH="0" baseline="0" noProof="0" dirty="0" smtClean="0">
              <a:ln>
                <a:noFill/>
              </a:ln>
              <a:solidFill>
                <a:srgbClr val="005AA9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277039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Заголовок 7"/>
          <p:cNvSpPr>
            <a:spLocks noGrp="1"/>
          </p:cNvSpPr>
          <p:nvPr>
            <p:ph type="title"/>
          </p:nvPr>
        </p:nvSpPr>
        <p:spPr>
          <a:xfrm>
            <a:off x="639594" y="396255"/>
            <a:ext cx="9642557" cy="1008112"/>
          </a:xfrm>
        </p:spPr>
        <p:txBody>
          <a:bodyPr/>
          <a:lstStyle/>
          <a:p>
            <a:pPr algn="just"/>
            <a:r>
              <a:rPr lang="ru-RU" sz="1800" dirty="0" smtClean="0"/>
              <a:t/>
            </a:r>
            <a:br>
              <a:rPr lang="ru-RU" sz="1800" dirty="0" smtClean="0"/>
            </a:br>
            <a:r>
              <a:rPr lang="ru-RU" sz="1800" dirty="0"/>
              <a:t/>
            </a:r>
            <a:br>
              <a:rPr lang="ru-RU" sz="1800" dirty="0"/>
            </a:br>
            <a:r>
              <a:rPr lang="ru-RU" sz="1800" dirty="0" smtClean="0"/>
              <a:t>   Одновременно </a:t>
            </a:r>
            <a:r>
              <a:rPr lang="ru-RU" sz="1800" dirty="0"/>
              <a:t>с заявлением на получение патента ИП направляет уведомление об уменьшении суммы налога, уплачиваемого в связи с ПСН на сумму расходов по приобретению ККТ в письменной форме или электронной форме с использованием ЭЦП по ТКС. </a:t>
            </a:r>
            <a:br>
              <a:rPr lang="ru-RU" sz="1800" dirty="0"/>
            </a:br>
            <a:r>
              <a:rPr lang="ru-RU" sz="1800" dirty="0" smtClean="0"/>
              <a:t>    Форма уведомления </a:t>
            </a:r>
            <a:r>
              <a:rPr lang="ru-RU" sz="1800" dirty="0"/>
              <a:t>об уменьшении суммы налога на расходы по приобретению </a:t>
            </a:r>
            <a:r>
              <a:rPr lang="ru-RU" sz="1800" dirty="0"/>
              <a:t>ККТ (</a:t>
            </a:r>
            <a:r>
              <a:rPr lang="ru-RU" sz="1800" dirty="0" smtClean="0"/>
              <a:t>Письмо </a:t>
            </a:r>
            <a:r>
              <a:rPr lang="ru-RU" sz="1800" dirty="0"/>
              <a:t>ФНС России от 04.04.2018 N СД-4-3/6343</a:t>
            </a:r>
            <a:r>
              <a:rPr lang="ru-RU" sz="1800" dirty="0" smtClean="0"/>
              <a:t>@): </a:t>
            </a:r>
            <a:endParaRPr lang="ru-RU" sz="1800" dirty="0"/>
          </a:p>
        </p:txBody>
      </p:sp>
      <p:sp>
        <p:nvSpPr>
          <p:cNvPr id="9" name="Заголовок 7"/>
          <p:cNvSpPr txBox="1">
            <a:spLocks/>
          </p:cNvSpPr>
          <p:nvPr/>
        </p:nvSpPr>
        <p:spPr bwMode="auto">
          <a:xfrm>
            <a:off x="4266580" y="1605389"/>
            <a:ext cx="4414738" cy="4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104306" tIns="52153" rIns="104306" bIns="52153" numCol="1" anchor="ctr" anchorCtr="0" compatLnSpc="1">
            <a:prstTxWarp prst="textNoShape">
              <a:avLst/>
            </a:prstTxWarp>
          </a:bodyPr>
          <a:lstStyle>
            <a:lvl1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tabLst/>
              <a:defRPr sz="5400" b="1" kern="1200">
                <a:solidFill>
                  <a:srgbClr val="005AA9"/>
                </a:solidFill>
                <a:latin typeface="+mj-lt"/>
                <a:ea typeface="+mj-ea"/>
                <a:cs typeface="+mj-cs"/>
              </a:defRPr>
            </a:lvl1pPr>
            <a:lvl2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2pPr>
            <a:lvl3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3pPr>
            <a:lvl4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4pPr>
            <a:lvl5pPr algn="l" defTabSz="1042988" rtl="0" eaLnBrk="0" fontAlgn="base" hangingPunct="0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5pPr>
            <a:lvl6pPr marL="4572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6pPr>
            <a:lvl7pPr marL="9144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7pPr>
            <a:lvl8pPr marL="13716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8pPr>
            <a:lvl9pPr marL="1828800" algn="l" defTabSz="1042988" rtl="0" fontAlgn="base">
              <a:lnSpc>
                <a:spcPts val="5200"/>
              </a:lnSpc>
              <a:spcBef>
                <a:spcPct val="0"/>
              </a:spcBef>
              <a:spcAft>
                <a:spcPct val="0"/>
              </a:spcAft>
              <a:defRPr sz="4200" b="1">
                <a:solidFill>
                  <a:srgbClr val="005AA9"/>
                </a:solidFill>
                <a:latin typeface="Calibri" pitchFamily="34" charset="0"/>
              </a:defRPr>
            </a:lvl9pPr>
          </a:lstStyle>
          <a:p>
            <a:pPr algn="ctr"/>
            <a:endParaRPr lang="ru-RU" sz="1800" b="0" i="1" u="sng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2444" y="2198243"/>
            <a:ext cx="4104456" cy="51125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9883204" y="6732959"/>
            <a:ext cx="914400" cy="681670"/>
          </a:xfrm>
          <a:prstGeom prst="rect">
            <a:avLst/>
          </a:prstGeom>
        </p:spPr>
        <p:txBody>
          <a:bodyPr vert="horz" wrap="none" lIns="104306" tIns="52153" rIns="104306" bIns="52153" rtlCol="0" anchor="ctr">
            <a:normAutofit fontScale="925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8</a:t>
            </a:r>
            <a:endParaRPr kumimoji="0" lang="ru-RU" sz="4800" b="1" i="0" u="none" strike="noStrike" kern="1200" cap="none" spc="0" normalizeH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572391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pt0000001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 vert="horz" lIns="104306" tIns="52153" rIns="104306" bIns="52153" rtlCol="0" anchor="ctr">
        <a:normAutofit/>
      </a:bodyPr>
      <a:lstStyle>
        <a:defPPr marL="0" marR="0" indent="0" algn="l" defTabSz="1043056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800" b="1" i="0" u="none" strike="noStrike" kern="1200" cap="none" spc="0" normalizeH="0" baseline="0" noProof="0" dirty="0" smtClean="0">
            <a:ln>
              <a:noFill/>
            </a:ln>
            <a:solidFill>
              <a:srgbClr val="005AA9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16708</TotalTime>
  <Words>780</Words>
  <Application>Microsoft Office PowerPoint</Application>
  <PresentationFormat>Произвольный</PresentationFormat>
  <Paragraphs>136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Ppt0000001</vt:lpstr>
      <vt:lpstr>Презентация PowerPoint</vt:lpstr>
      <vt:lpstr>Основные изменения налогового законодательства  по УСН</vt:lpstr>
      <vt:lpstr>Основные изменения налогового законодательства  по УСН</vt:lpstr>
      <vt:lpstr>Основные изменения налогового законодательства  по УСН</vt:lpstr>
      <vt:lpstr>Основные изменения налогового законодательства  по ЕНВД</vt:lpstr>
      <vt:lpstr>Отражение расходов по приобретению ККТ в налоговой декларации  по единому налогу на вмененный доход для отдельных видов деятельности   </vt:lpstr>
      <vt:lpstr>Форма пояснительной записки к налоговой декларации по ЕНВД                      (письмо   ФНС   России   от   20.02.2018   N  СД-4-3/3375@)</vt:lpstr>
      <vt:lpstr>ПСН на территории  РА введена в действие с 01.01.2013 (Закон РА от 16.11.2012 № 58-РЗ)</vt:lpstr>
      <vt:lpstr>     Одновременно с заявлением на получение патента ИП направляет уведомление об уменьшении суммы налога, уплачиваемого в связи с ПСН на сумму расходов по приобретению ККТ в письменной форме или электронной форме с использованием ЭЦП по ТКС.      Форма уведомления об уменьшении суммы налога на расходы по приобретению ККТ (Письмо ФНС России от 04.04.2018 N СД-4-3/6343@): </vt:lpstr>
      <vt:lpstr>  </vt:lpstr>
      <vt:lpstr>  </vt:lpstr>
      <vt:lpstr>Основные изменения законодательства  по ЕСХН</vt:lpstr>
      <vt:lpstr>  </vt:lpstr>
      <vt:lpstr>  Спасибо за внимание!</vt:lpstr>
    </vt:vector>
  </TitlesOfParts>
  <Company>fns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0000-07-853</dc:creator>
  <cp:lastModifiedBy>Семирунник Юлия Владимировна</cp:lastModifiedBy>
  <cp:revision>671</cp:revision>
  <cp:lastPrinted>2018-05-23T01:01:28Z</cp:lastPrinted>
  <dcterms:created xsi:type="dcterms:W3CDTF">2013-04-05T09:18:35Z</dcterms:created>
  <dcterms:modified xsi:type="dcterms:W3CDTF">2018-05-23T01:31:57Z</dcterms:modified>
</cp:coreProperties>
</file>